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86" r:id="rId1"/>
  </p:sldMasterIdLst>
  <p:notesMasterIdLst>
    <p:notesMasterId r:id="rId93"/>
  </p:notesMasterIdLst>
  <p:handoutMasterIdLst>
    <p:handoutMasterId r:id="rId94"/>
  </p:handoutMasterIdLst>
  <p:sldIdLst>
    <p:sldId id="588" r:id="rId2"/>
    <p:sldId id="1533" r:id="rId3"/>
    <p:sldId id="258" r:id="rId4"/>
    <p:sldId id="589" r:id="rId5"/>
    <p:sldId id="921" r:id="rId6"/>
    <p:sldId id="922" r:id="rId7"/>
    <p:sldId id="923" r:id="rId8"/>
    <p:sldId id="924" r:id="rId9"/>
    <p:sldId id="925" r:id="rId10"/>
    <p:sldId id="926" r:id="rId11"/>
    <p:sldId id="927" r:id="rId12"/>
    <p:sldId id="928" r:id="rId13"/>
    <p:sldId id="259" r:id="rId14"/>
    <p:sldId id="260" r:id="rId15"/>
    <p:sldId id="262" r:id="rId16"/>
    <p:sldId id="945" r:id="rId17"/>
    <p:sldId id="1540" r:id="rId18"/>
    <p:sldId id="1539" r:id="rId19"/>
    <p:sldId id="261" r:id="rId20"/>
    <p:sldId id="946" r:id="rId21"/>
    <p:sldId id="911" r:id="rId22"/>
    <p:sldId id="947" r:id="rId23"/>
    <p:sldId id="905" r:id="rId24"/>
    <p:sldId id="967" r:id="rId25"/>
    <p:sldId id="968" r:id="rId26"/>
    <p:sldId id="263" r:id="rId27"/>
    <p:sldId id="910" r:id="rId28"/>
    <p:sldId id="265" r:id="rId29"/>
    <p:sldId id="949" r:id="rId30"/>
    <p:sldId id="931" r:id="rId31"/>
    <p:sldId id="936" r:id="rId32"/>
    <p:sldId id="966" r:id="rId33"/>
    <p:sldId id="1547" r:id="rId34"/>
    <p:sldId id="965" r:id="rId35"/>
    <p:sldId id="1541" r:id="rId36"/>
    <p:sldId id="950" r:id="rId37"/>
    <p:sldId id="269" r:id="rId38"/>
    <p:sldId id="912" r:id="rId39"/>
    <p:sldId id="937" r:id="rId40"/>
    <p:sldId id="906" r:id="rId41"/>
    <p:sldId id="1548" r:id="rId42"/>
    <p:sldId id="278" r:id="rId43"/>
    <p:sldId id="951" r:id="rId44"/>
    <p:sldId id="279" r:id="rId45"/>
    <p:sldId id="938" r:id="rId46"/>
    <p:sldId id="913" r:id="rId47"/>
    <p:sldId id="929" r:id="rId48"/>
    <p:sldId id="915" r:id="rId49"/>
    <p:sldId id="271" r:id="rId50"/>
    <p:sldId id="1538" r:id="rId51"/>
    <p:sldId id="907" r:id="rId52"/>
    <p:sldId id="939" r:id="rId53"/>
    <p:sldId id="272" r:id="rId54"/>
    <p:sldId id="940" r:id="rId55"/>
    <p:sldId id="914" r:id="rId56"/>
    <p:sldId id="952" r:id="rId57"/>
    <p:sldId id="1549" r:id="rId58"/>
    <p:sldId id="274" r:id="rId59"/>
    <p:sldId id="941" r:id="rId60"/>
    <p:sldId id="930" r:id="rId61"/>
    <p:sldId id="916" r:id="rId62"/>
    <p:sldId id="266" r:id="rId63"/>
    <p:sldId id="1534" r:id="rId64"/>
    <p:sldId id="917" r:id="rId65"/>
    <p:sldId id="918" r:id="rId66"/>
    <p:sldId id="287" r:id="rId67"/>
    <p:sldId id="289" r:id="rId68"/>
    <p:sldId id="291" r:id="rId69"/>
    <p:sldId id="955" r:id="rId70"/>
    <p:sldId id="1535" r:id="rId71"/>
    <p:sldId id="292" r:id="rId72"/>
    <p:sldId id="956" r:id="rId73"/>
    <p:sldId id="954" r:id="rId74"/>
    <p:sldId id="933" r:id="rId75"/>
    <p:sldId id="1536" r:id="rId76"/>
    <p:sldId id="293" r:id="rId77"/>
    <p:sldId id="1546" r:id="rId78"/>
    <p:sldId id="1537" r:id="rId79"/>
    <p:sldId id="919" r:id="rId80"/>
    <p:sldId id="297" r:id="rId81"/>
    <p:sldId id="299" r:id="rId82"/>
    <p:sldId id="943" r:id="rId83"/>
    <p:sldId id="944" r:id="rId84"/>
    <p:sldId id="301" r:id="rId85"/>
    <p:sldId id="300" r:id="rId86"/>
    <p:sldId id="1550" r:id="rId87"/>
    <p:sldId id="960" r:id="rId88"/>
    <p:sldId id="959" r:id="rId89"/>
    <p:sldId id="961" r:id="rId90"/>
    <p:sldId id="963" r:id="rId91"/>
    <p:sldId id="962" r:id="rId92"/>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6" autoAdjust="0"/>
    <p:restoredTop sz="76800" autoAdjust="0"/>
  </p:normalViewPr>
  <p:slideViewPr>
    <p:cSldViewPr>
      <p:cViewPr>
        <p:scale>
          <a:sx n="100" d="100"/>
          <a:sy n="100" d="100"/>
        </p:scale>
        <p:origin x="1536" y="-390"/>
      </p:cViewPr>
      <p:guideLst>
        <p:guide orient="horz" pos="2160"/>
        <p:guide pos="2880"/>
      </p:guideLst>
    </p:cSldViewPr>
  </p:slideViewPr>
  <p:outlineViewPr>
    <p:cViewPr>
      <p:scale>
        <a:sx n="33" d="100"/>
        <a:sy n="33" d="100"/>
      </p:scale>
      <p:origin x="0" y="-2416"/>
    </p:cViewPr>
  </p:outlineViewPr>
  <p:notesTextViewPr>
    <p:cViewPr>
      <p:scale>
        <a:sx n="140" d="100"/>
        <a:sy n="140" d="100"/>
      </p:scale>
      <p:origin x="0" y="0"/>
    </p:cViewPr>
  </p:notesTextViewPr>
  <p:sorterViewPr>
    <p:cViewPr>
      <p:scale>
        <a:sx n="200" d="100"/>
        <a:sy n="200" d="100"/>
      </p:scale>
      <p:origin x="0" y="-376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latin typeface="Arial" panose="020B0604020202020204" pitchFamily="34" charset="0"/>
            </a:endParaRPr>
          </a:p>
        </p:txBody>
      </p:sp>
      <p:sp>
        <p:nvSpPr>
          <p:cNvPr id="3" name="Marcador de fecha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5D57DDA-3297-9E49-932E-440C5ADB17FE}" type="datetimeFigureOut">
              <a:rPr lang="es-ES" smtClean="0">
                <a:latin typeface="Arial" panose="020B0604020202020204" pitchFamily="34" charset="0"/>
              </a:rPr>
              <a:t>28/11/2023</a:t>
            </a:fld>
            <a:endParaRPr lang="en-US" dirty="0">
              <a:latin typeface="Arial" panose="020B0604020202020204" pitchFamily="34" charset="0"/>
            </a:endParaRPr>
          </a:p>
        </p:txBody>
      </p:sp>
      <p:sp>
        <p:nvSpPr>
          <p:cNvPr id="4" name="Marcador de pie de página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latin typeface="Arial" panose="020B0604020202020204" pitchFamily="34" charset="0"/>
            </a:endParaRPr>
          </a:p>
        </p:txBody>
      </p:sp>
      <p:sp>
        <p:nvSpPr>
          <p:cNvPr id="5" name="Marcador de número de diapositiva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7EBEBC78-8B13-C144-8255-A0A0203D0B97}" type="slidenum">
              <a:rPr lang="en-US" smtClean="0">
                <a:latin typeface="Arial" panose="020B0604020202020204" pitchFamily="34" charset="0"/>
              </a:rPr>
              <a:t>‹Nº›</a:t>
            </a:fld>
            <a:endParaRPr lang="en-US" dirty="0">
              <a:latin typeface="Arial" panose="020B0604020202020204" pitchFamily="34" charset="0"/>
            </a:endParaRPr>
          </a:p>
        </p:txBody>
      </p:sp>
    </p:spTree>
    <p:extLst>
      <p:ext uri="{BB962C8B-B14F-4D97-AF65-F5344CB8AC3E}">
        <p14:creationId xmlns:p14="http://schemas.microsoft.com/office/powerpoint/2010/main" val="4093925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b="0" i="0">
                <a:latin typeface="Arial" panose="020B0604020202020204" pitchFamily="34" charset="0"/>
              </a:defRPr>
            </a:lvl1pPr>
          </a:lstStyle>
          <a:p>
            <a:fld id="{0CECD1E6-2A5A-4CBE-B74B-E103D8F012F1}" type="datetimeFigureOut">
              <a:rPr lang="en-US" smtClean="0"/>
              <a:pPr/>
              <a:t>11/28/2023</a:t>
            </a:fld>
            <a:endParaRPr lang="en-US"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b="0" i="0">
                <a:latin typeface="Arial" panose="020B0604020202020204" pitchFamily="34" charset="0"/>
              </a:defRPr>
            </a:lvl1pPr>
          </a:lstStyle>
          <a:p>
            <a:fld id="{261E101E-B703-4926-9856-699E0BC263C8}" type="slidenum">
              <a:rPr lang="en-US" smtClean="0"/>
              <a:pPr/>
              <a:t>‹Nº›</a:t>
            </a:fld>
            <a:endParaRPr lang="en-US" dirty="0"/>
          </a:p>
        </p:txBody>
      </p:sp>
    </p:spTree>
    <p:extLst>
      <p:ext uri="{BB962C8B-B14F-4D97-AF65-F5344CB8AC3E}">
        <p14:creationId xmlns:p14="http://schemas.microsoft.com/office/powerpoint/2010/main" val="33563198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cs.brown.edu/~pff/seg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vi.fnwi.uva.nl/isis/publications/2013/UijlingsIJCV2013/UijlingsIJCV2013.pdf"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towardsdatascience.com/support-vector-machine-introduction-to-machine-learning-algorithms-934a444fca47"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vi.fnwi.uva.nl/isis/publications/2013/UijlingsIJCV2013/UijlingsIJCV2013.pdf"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towardsdatascience.com/support-vector-machine-introduction-to-machine-learning-algorithms-934a444fca4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rxiv.org/pdf/1506.01497.pdf"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pPr>
              <a:defRPr/>
            </a:pPr>
            <a:fld id="{AAF6E708-4A5A-4367-BC81-C6333B170510}" type="slidenum">
              <a:rPr lang="es-ES" smtClean="0"/>
              <a:pPr>
                <a:defRPr/>
              </a:pPr>
              <a:t>1</a:t>
            </a:fld>
            <a:endParaRPr lang="es-ES"/>
          </a:p>
        </p:txBody>
      </p:sp>
    </p:spTree>
    <p:extLst>
      <p:ext uri="{BB962C8B-B14F-4D97-AF65-F5344CB8AC3E}">
        <p14:creationId xmlns:p14="http://schemas.microsoft.com/office/powerpoint/2010/main" val="141371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www.learnopencv.com</a:t>
            </a:r>
            <a:r>
              <a:rPr lang="en-GB" dirty="0"/>
              <a:t>/selective-search-for-object-detection-</a:t>
            </a:r>
            <a:r>
              <a:rPr lang="en-GB" dirty="0" err="1"/>
              <a:t>cpp</a:t>
            </a:r>
            <a:r>
              <a:rPr lang="en-GB" dirty="0"/>
              <a:t>-python/</a:t>
            </a:r>
          </a:p>
          <a:p>
            <a:endParaRPr lang="en-GB" dirty="0"/>
          </a:p>
          <a:p>
            <a:r>
              <a:rPr lang="en-GB" dirty="0"/>
              <a:t>Two properties make detection efficient. First, all CNN parameters are shared across all categories. Second, the feature vectors computed by the CNN are low-dimensional when compared to other common approaches, such as spatial pyramids with bag-of-visual-word encodings.</a:t>
            </a:r>
          </a:p>
        </p:txBody>
      </p:sp>
      <p:sp>
        <p:nvSpPr>
          <p:cNvPr id="4" name="Slide Number Placeholder 3"/>
          <p:cNvSpPr>
            <a:spLocks noGrp="1"/>
          </p:cNvSpPr>
          <p:nvPr>
            <p:ph type="sldNum" sz="quarter" idx="5"/>
          </p:nvPr>
        </p:nvSpPr>
        <p:spPr/>
        <p:txBody>
          <a:bodyPr/>
          <a:lstStyle/>
          <a:p>
            <a:fld id="{261E101E-B703-4926-9856-699E0BC263C8}" type="slidenum">
              <a:rPr lang="en-US" smtClean="0"/>
              <a:pPr/>
              <a:t>20</a:t>
            </a:fld>
            <a:endParaRPr lang="en-US"/>
          </a:p>
        </p:txBody>
      </p:sp>
    </p:spTree>
    <p:extLst>
      <p:ext uri="{BB962C8B-B14F-4D97-AF65-F5344CB8AC3E}">
        <p14:creationId xmlns:p14="http://schemas.microsoft.com/office/powerpoint/2010/main" val="147019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On the one hand, use the image structure to guide the sampling process. On the other hand: aim to capture all possible object locations.</a:t>
            </a:r>
          </a:p>
        </p:txBody>
      </p:sp>
    </p:spTree>
    <p:extLst>
      <p:ext uri="{BB962C8B-B14F-4D97-AF65-F5344CB8AC3E}">
        <p14:creationId xmlns:p14="http://schemas.microsoft.com/office/powerpoint/2010/main" val="99043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Region proposal algorithms identify prospective objects in an image using </a:t>
            </a:r>
            <a:r>
              <a:rPr lang="en-GB" sz="1200" kern="1200" dirty="0" err="1">
                <a:solidFill>
                  <a:schemeClr val="tx1"/>
                </a:solidFill>
                <a:effectLst/>
                <a:ea typeface="+mn-ea"/>
                <a:cs typeface="+mn-cs"/>
              </a:rPr>
              <a:t>superpixel</a:t>
            </a:r>
            <a:r>
              <a:rPr lang="en-GB" sz="1200" kern="1200" dirty="0">
                <a:solidFill>
                  <a:schemeClr val="tx1"/>
                </a:solidFill>
                <a:effectLst/>
                <a:ea typeface="+mn-ea"/>
                <a:cs typeface="+mn-cs"/>
              </a:rPr>
              <a:t> segmentation. In segmentation, we group adjacent regions which are similar to each other based on some criteria such as </a:t>
            </a:r>
            <a:r>
              <a:rPr lang="en-GB" sz="1200" kern="1200" dirty="0" err="1">
                <a:solidFill>
                  <a:schemeClr val="tx1"/>
                </a:solidFill>
                <a:effectLst/>
                <a:ea typeface="+mn-ea"/>
                <a:cs typeface="+mn-cs"/>
              </a:rPr>
              <a:t>color</a:t>
            </a:r>
            <a:r>
              <a:rPr lang="en-GB" sz="1200" kern="1200" dirty="0">
                <a:solidFill>
                  <a:schemeClr val="tx1"/>
                </a:solidFill>
                <a:effectLst/>
                <a:ea typeface="+mn-ea"/>
                <a:cs typeface="+mn-cs"/>
              </a:rPr>
              <a:t>, texture etc. Unlike the sliding window approach where we are looking for the object at all pixel locations and at all scales, region proposal algorithm work by grouping pixels into a smaller number of segments. So the final number of proposals generated are many times less than sliding window approach. This reduces the number of image patches we have to classify. These generated region proposals are of different scales and aspect ratios.</a:t>
            </a: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22</a:t>
            </a:fld>
            <a:endParaRPr lang="en-US"/>
          </a:p>
        </p:txBody>
      </p:sp>
    </p:spTree>
    <p:extLst>
      <p:ext uri="{BB962C8B-B14F-4D97-AF65-F5344CB8AC3E}">
        <p14:creationId xmlns:p14="http://schemas.microsoft.com/office/powerpoint/2010/main" val="362520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On the one hand, use the image structure to guide the sampling process. On the other hand: aim to capture all possible object locations.</a:t>
            </a:r>
          </a:p>
        </p:txBody>
      </p:sp>
    </p:spTree>
    <p:extLst>
      <p:ext uri="{BB962C8B-B14F-4D97-AF65-F5344CB8AC3E}">
        <p14:creationId xmlns:p14="http://schemas.microsoft.com/office/powerpoint/2010/main" val="291524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Selective Search is a region proposal algorithm used in object detection. It is designed to be fast with a very high recall. It is based on computing hierarchical grouping of similar regions based on </a:t>
            </a:r>
            <a:r>
              <a:rPr lang="en-GB" dirty="0" err="1"/>
              <a:t>color</a:t>
            </a:r>
            <a:r>
              <a:rPr lang="en-GB" dirty="0"/>
              <a:t>, texture, size and shape compatibility.</a:t>
            </a:r>
          </a:p>
          <a:p>
            <a:r>
              <a:rPr lang="en-GB" dirty="0"/>
              <a:t>Selective Search starts by over-segmenting the image based on intensity of the pixels using a graph-based </a:t>
            </a:r>
            <a:r>
              <a:rPr lang="en-GB" u="sng" dirty="0">
                <a:hlinkClick r:id="rId3"/>
              </a:rPr>
              <a:t>segmentation method</a:t>
            </a:r>
            <a:r>
              <a:rPr lang="en-GB" dirty="0"/>
              <a:t> by </a:t>
            </a:r>
            <a:r>
              <a:rPr lang="en-GB" dirty="0" err="1"/>
              <a:t>Felzenszwalb</a:t>
            </a:r>
            <a:r>
              <a:rPr lang="en-GB" dirty="0"/>
              <a:t> and </a:t>
            </a:r>
            <a:r>
              <a:rPr lang="en-GB" dirty="0" err="1"/>
              <a:t>Huttenlocher</a:t>
            </a:r>
            <a:r>
              <a:rPr lang="en-GB" dirty="0"/>
              <a:t>. The output of the algorithm is shown below. The image on the right contains segmented regions represented using solid </a:t>
            </a:r>
            <a:r>
              <a:rPr lang="en-GB" dirty="0" err="1"/>
              <a:t>colors</a:t>
            </a:r>
            <a:r>
              <a:rPr lang="en-GB" dirty="0"/>
              <a:t>.</a:t>
            </a:r>
          </a:p>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24</a:t>
            </a:fld>
            <a:endParaRPr lang="en-US"/>
          </a:p>
        </p:txBody>
      </p:sp>
    </p:spTree>
    <p:extLst>
      <p:ext uri="{BB962C8B-B14F-4D97-AF65-F5344CB8AC3E}">
        <p14:creationId xmlns:p14="http://schemas.microsoft.com/office/powerpoint/2010/main" val="68678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Selective Search algorithm takes these </a:t>
            </a:r>
            <a:r>
              <a:rPr lang="en-GB" sz="1200" kern="1200" dirty="0" err="1">
                <a:solidFill>
                  <a:schemeClr val="tx1"/>
                </a:solidFill>
                <a:effectLst/>
                <a:ea typeface="+mn-ea"/>
                <a:cs typeface="+mn-cs"/>
              </a:rPr>
              <a:t>oversegments</a:t>
            </a:r>
            <a:r>
              <a:rPr lang="en-GB" sz="1200" kern="1200" dirty="0">
                <a:solidFill>
                  <a:schemeClr val="tx1"/>
                </a:solidFill>
                <a:effectLst/>
                <a:ea typeface="+mn-ea"/>
                <a:cs typeface="+mn-cs"/>
              </a:rPr>
              <a:t> as initial input and performs the following steps</a:t>
            </a:r>
          </a:p>
          <a:p>
            <a:r>
              <a:rPr lang="en-GB" sz="1200" kern="1200" dirty="0">
                <a:solidFill>
                  <a:schemeClr val="tx1"/>
                </a:solidFill>
                <a:effectLst/>
                <a:ea typeface="+mn-ea"/>
                <a:cs typeface="+mn-cs"/>
              </a:rPr>
              <a:t>Add all bounding boxes corresponding to segmented parts to the list of regional proposals</a:t>
            </a:r>
          </a:p>
          <a:p>
            <a:r>
              <a:rPr lang="en-GB" sz="1200" kern="1200" dirty="0">
                <a:solidFill>
                  <a:schemeClr val="tx1"/>
                </a:solidFill>
                <a:effectLst/>
                <a:ea typeface="+mn-ea"/>
                <a:cs typeface="+mn-cs"/>
              </a:rPr>
              <a:t>Group adjacent segments based on similarity</a:t>
            </a:r>
          </a:p>
          <a:p>
            <a:r>
              <a:rPr lang="en-GB" sz="1200" kern="1200" dirty="0">
                <a:solidFill>
                  <a:schemeClr val="tx1"/>
                </a:solidFill>
                <a:effectLst/>
                <a:ea typeface="+mn-ea"/>
                <a:cs typeface="+mn-cs"/>
              </a:rPr>
              <a:t>Go to step 1</a:t>
            </a:r>
          </a:p>
          <a:p>
            <a:r>
              <a:rPr lang="en-GB" sz="1200" kern="1200" dirty="0">
                <a:solidFill>
                  <a:schemeClr val="tx1"/>
                </a:solidFill>
                <a:effectLst/>
                <a:ea typeface="+mn-ea"/>
                <a:cs typeface="+mn-cs"/>
              </a:rPr>
              <a:t>At each iteration, larger segments are formed and added to the list of region proposals. Hence we create region proposals from smaller segments to larger segments in a bottom-up approach. This is what we mean by computing “hierarchical” segmentations using </a:t>
            </a:r>
            <a:r>
              <a:rPr lang="en-GB" sz="1200" kern="1200" dirty="0" err="1">
                <a:solidFill>
                  <a:schemeClr val="tx1"/>
                </a:solidFill>
                <a:effectLst/>
                <a:ea typeface="+mn-ea"/>
                <a:cs typeface="+mn-cs"/>
              </a:rPr>
              <a:t>Felzenszwalb</a:t>
            </a:r>
            <a:r>
              <a:rPr lang="en-GB" sz="1200" kern="1200" dirty="0">
                <a:solidFill>
                  <a:schemeClr val="tx1"/>
                </a:solidFill>
                <a:effectLst/>
                <a:ea typeface="+mn-ea"/>
                <a:cs typeface="+mn-cs"/>
              </a:rPr>
              <a:t> and </a:t>
            </a:r>
            <a:r>
              <a:rPr lang="en-GB" sz="1200" kern="1200" dirty="0" err="1">
                <a:solidFill>
                  <a:schemeClr val="tx1"/>
                </a:solidFill>
                <a:effectLst/>
                <a:ea typeface="+mn-ea"/>
                <a:cs typeface="+mn-cs"/>
              </a:rPr>
              <a:t>Huttenlocher’s</a:t>
            </a:r>
            <a:r>
              <a:rPr lang="en-GB" sz="1200" kern="1200" dirty="0">
                <a:solidFill>
                  <a:schemeClr val="tx1"/>
                </a:solidFill>
                <a:effectLst/>
                <a:ea typeface="+mn-ea"/>
                <a:cs typeface="+mn-cs"/>
              </a:rPr>
              <a:t> </a:t>
            </a:r>
            <a:r>
              <a:rPr lang="en-GB" sz="1200" kern="1200" dirty="0" err="1">
                <a:solidFill>
                  <a:schemeClr val="tx1"/>
                </a:solidFill>
                <a:effectLst/>
                <a:ea typeface="+mn-ea"/>
                <a:cs typeface="+mn-cs"/>
              </a:rPr>
              <a:t>oversegments</a:t>
            </a:r>
            <a:r>
              <a:rPr lang="en-GB" sz="1200" kern="1200" dirty="0">
                <a:solidFill>
                  <a:schemeClr val="tx1"/>
                </a:solidFill>
                <a:effectLst/>
                <a:ea typeface="+mn-ea"/>
                <a:cs typeface="+mn-cs"/>
              </a:rPr>
              <a:t>.</a:t>
            </a:r>
          </a:p>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25</a:t>
            </a:fld>
            <a:endParaRPr lang="en-US"/>
          </a:p>
        </p:txBody>
      </p:sp>
    </p:spTree>
    <p:extLst>
      <p:ext uri="{BB962C8B-B14F-4D97-AF65-F5344CB8AC3E}">
        <p14:creationId xmlns:p14="http://schemas.microsoft.com/office/powerpoint/2010/main" val="85940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rgbClr val="292929"/>
                </a:solidFill>
                <a:effectLst/>
              </a:rPr>
              <a:t>To bypass the problem of selecting a huge number of regions, </a:t>
            </a:r>
            <a:r>
              <a:rPr lang="en-GB" u="sng" dirty="0">
                <a:solidFill>
                  <a:srgbClr val="292929"/>
                </a:solidFill>
                <a:effectLst/>
                <a:hlinkClick r:id="rId3">
                  <a:extLst>
                    <a:ext uri="{A12FA001-AC4F-418D-AE19-62706E023703}">
                      <ahyp:hlinkClr xmlns:ahyp="http://schemas.microsoft.com/office/drawing/2018/hyperlinkcolor" val="tx"/>
                    </a:ext>
                  </a:extLst>
                </a:hlinkClick>
              </a:rPr>
              <a:t>Ross Girshick et al</a:t>
            </a:r>
            <a:r>
              <a:rPr lang="en-GB" dirty="0">
                <a:solidFill>
                  <a:srgbClr val="292929"/>
                </a:solidFill>
                <a:effectLst/>
              </a:rPr>
              <a:t>. proposed a method where we use selective search to extract just 2000 regions from the image and he called them region proposals. Therefore, now, instead of trying to classify a huge number of regions, you can just work with 2000 regions. These 2000 region proposals are generated using the selective search algorithm which is written below.</a:t>
            </a:r>
          </a:p>
          <a:p>
            <a:br>
              <a:rPr lang="en-GB" dirty="0"/>
            </a:br>
            <a:r>
              <a:rPr lang="en-GB" sz="1200" kern="1200" dirty="0">
                <a:solidFill>
                  <a:schemeClr val="tx1"/>
                </a:solidFill>
                <a:effectLst/>
                <a:ea typeface="+mn-ea"/>
                <a:cs typeface="+mn-cs"/>
              </a:rPr>
              <a:t>Selective Search:</a:t>
            </a:r>
            <a:br>
              <a:rPr lang="en-GB" sz="1200" kern="1200" dirty="0">
                <a:solidFill>
                  <a:schemeClr val="tx1"/>
                </a:solidFill>
                <a:effectLst/>
                <a:ea typeface="+mn-ea"/>
                <a:cs typeface="+mn-cs"/>
              </a:rPr>
            </a:br>
            <a:r>
              <a:rPr lang="en-GB" sz="1200" kern="1200" dirty="0">
                <a:solidFill>
                  <a:schemeClr val="tx1"/>
                </a:solidFill>
                <a:effectLst/>
                <a:ea typeface="+mn-ea"/>
                <a:cs typeface="+mn-cs"/>
              </a:rPr>
              <a:t>1. Generate initial sub-segmentation, we generate many candidate regions</a:t>
            </a:r>
            <a:br>
              <a:rPr lang="en-GB" sz="1200" kern="1200" dirty="0">
                <a:solidFill>
                  <a:schemeClr val="tx1"/>
                </a:solidFill>
                <a:effectLst/>
                <a:ea typeface="+mn-ea"/>
                <a:cs typeface="+mn-cs"/>
              </a:rPr>
            </a:br>
            <a:r>
              <a:rPr lang="en-GB" sz="1200" kern="1200" dirty="0">
                <a:solidFill>
                  <a:schemeClr val="tx1"/>
                </a:solidFill>
                <a:effectLst/>
                <a:ea typeface="+mn-ea"/>
                <a:cs typeface="+mn-cs"/>
              </a:rPr>
              <a:t>2. Use greedy algorithm to recursively combine similar regions into larger ones </a:t>
            </a:r>
            <a:br>
              <a:rPr lang="en-GB" sz="1200" kern="1200" dirty="0">
                <a:solidFill>
                  <a:schemeClr val="tx1"/>
                </a:solidFill>
                <a:effectLst/>
                <a:ea typeface="+mn-ea"/>
                <a:cs typeface="+mn-cs"/>
              </a:rPr>
            </a:br>
            <a:r>
              <a:rPr lang="en-GB" sz="1200" kern="1200" dirty="0">
                <a:solidFill>
                  <a:schemeClr val="tx1"/>
                </a:solidFill>
                <a:effectLst/>
                <a:ea typeface="+mn-ea"/>
                <a:cs typeface="+mn-cs"/>
              </a:rPr>
              <a:t>3. Use the generated regions to produce the final candidate region proposals </a:t>
            </a:r>
            <a:endParaRPr lang="en-GB" dirty="0">
              <a:effectLst/>
            </a:endParaRPr>
          </a:p>
          <a:p>
            <a:br>
              <a:rPr lang="en-GB" dirty="0"/>
            </a:b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26</a:t>
            </a:fld>
            <a:endParaRPr lang="en-US"/>
          </a:p>
        </p:txBody>
      </p:sp>
    </p:spTree>
    <p:extLst>
      <p:ext uri="{BB962C8B-B14F-4D97-AF65-F5344CB8AC3E}">
        <p14:creationId xmlns:p14="http://schemas.microsoft.com/office/powerpoint/2010/main" val="407478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On the one hand, use the image structure to guide the sampling process. On the other hand: aim to capture all possible object locations.</a:t>
            </a:r>
          </a:p>
        </p:txBody>
      </p:sp>
    </p:spTree>
    <p:extLst>
      <p:ext uri="{BB962C8B-B14F-4D97-AF65-F5344CB8AC3E}">
        <p14:creationId xmlns:p14="http://schemas.microsoft.com/office/powerpoint/2010/main" val="96331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To know more about the selective search algorithm, follow this </a:t>
            </a:r>
            <a:r>
              <a:rPr lang="en-GB" sz="1200" u="sng" kern="1200" dirty="0">
                <a:solidFill>
                  <a:schemeClr val="tx1"/>
                </a:solidFill>
                <a:effectLst/>
                <a:ea typeface="+mn-ea"/>
                <a:cs typeface="+mn-cs"/>
                <a:hlinkClick r:id="rId3"/>
              </a:rPr>
              <a:t>link</a:t>
            </a:r>
            <a:r>
              <a:rPr lang="en-GB" sz="1200" kern="1200" dirty="0">
                <a:solidFill>
                  <a:schemeClr val="tx1"/>
                </a:solidFill>
                <a:effectLst/>
                <a:ea typeface="+mn-ea"/>
                <a:cs typeface="+mn-cs"/>
              </a:rPr>
              <a:t>. These 2000 candidate region proposals are warped into a square and fed into a convolutional neural network that produces a 4096-dimensional feature vector as output. The CNN acts as a feature extractor and the output dense layer consists of the features extracted from the image and the extracted features are fed into an </a:t>
            </a:r>
            <a:r>
              <a:rPr lang="en-GB" sz="1200" u="sng" kern="1200" dirty="0">
                <a:solidFill>
                  <a:schemeClr val="tx1"/>
                </a:solidFill>
                <a:effectLst/>
                <a:ea typeface="+mn-ea"/>
                <a:cs typeface="+mn-cs"/>
                <a:hlinkClick r:id="rId4"/>
              </a:rPr>
              <a:t>SVM</a:t>
            </a:r>
            <a:r>
              <a:rPr lang="en-GB" sz="1200" kern="1200" dirty="0">
                <a:solidFill>
                  <a:schemeClr val="tx1"/>
                </a:solidFill>
                <a:effectLst/>
                <a:ea typeface="+mn-ea"/>
                <a:cs typeface="+mn-cs"/>
              </a:rPr>
              <a:t> to classify the presence of the object within that candidate region proposal. In addition to predicting the presence of an object within the region proposals, the algorithm also predicts four values which are offset values to increase the precision of the bounding box. For example, given a region proposal, the algorithm would have predicted the presence of a person but the face of that person within that region proposal could’ve been cut in half. Therefore, the offset values help in adjusting the bounding box of the region proposal.</a:t>
            </a: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29</a:t>
            </a:fld>
            <a:endParaRPr lang="en-US"/>
          </a:p>
        </p:txBody>
      </p:sp>
    </p:spTree>
    <p:extLst>
      <p:ext uri="{BB962C8B-B14F-4D97-AF65-F5344CB8AC3E}">
        <p14:creationId xmlns:p14="http://schemas.microsoft.com/office/powerpoint/2010/main" val="303274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To know more about the selective search algorithm, follow this </a:t>
            </a:r>
            <a:r>
              <a:rPr lang="en-GB" sz="1200" u="sng" kern="1200" dirty="0">
                <a:solidFill>
                  <a:schemeClr val="tx1"/>
                </a:solidFill>
                <a:effectLst/>
                <a:ea typeface="+mn-ea"/>
                <a:cs typeface="+mn-cs"/>
                <a:hlinkClick r:id="rId3"/>
              </a:rPr>
              <a:t>link</a:t>
            </a:r>
            <a:r>
              <a:rPr lang="en-GB" sz="1200" kern="1200" dirty="0">
                <a:solidFill>
                  <a:schemeClr val="tx1"/>
                </a:solidFill>
                <a:effectLst/>
                <a:ea typeface="+mn-ea"/>
                <a:cs typeface="+mn-cs"/>
              </a:rPr>
              <a:t>. These 2000 candidate region proposals are warped into a square and fed into a convolutional neural network that produces a 4096-dimensional feature vector as output. The CNN acts as a feature extractor and the output dense layer consists of the features extracted from the image and the extracted features are fed into an </a:t>
            </a:r>
            <a:r>
              <a:rPr lang="en-GB" sz="1200" u="sng" kern="1200" dirty="0">
                <a:solidFill>
                  <a:schemeClr val="tx1"/>
                </a:solidFill>
                <a:effectLst/>
                <a:ea typeface="+mn-ea"/>
                <a:cs typeface="+mn-cs"/>
                <a:hlinkClick r:id="rId4"/>
              </a:rPr>
              <a:t>SVM</a:t>
            </a:r>
            <a:r>
              <a:rPr lang="en-GB" sz="1200" kern="1200" dirty="0">
                <a:solidFill>
                  <a:schemeClr val="tx1"/>
                </a:solidFill>
                <a:effectLst/>
                <a:ea typeface="+mn-ea"/>
                <a:cs typeface="+mn-cs"/>
              </a:rPr>
              <a:t> to classify the presence of the object within that candidate region proposal. In addition to predicting the presence of an object within the region proposals, the algorithm also predicts four values which are offset values to increase the precision of the bounding box. For example, given a region proposal, the algorithm would have predicted the presence of a person but the face of that person within that region proposal could’ve been cut in half. Therefore, the offset values help in adjusting the bounding box of the region proposal.</a:t>
            </a: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30</a:t>
            </a:fld>
            <a:endParaRPr lang="en-US"/>
          </a:p>
        </p:txBody>
      </p:sp>
    </p:spTree>
    <p:extLst>
      <p:ext uri="{BB962C8B-B14F-4D97-AF65-F5344CB8AC3E}">
        <p14:creationId xmlns:p14="http://schemas.microsoft.com/office/powerpoint/2010/main" val="422951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image</a:t>
            </a:r>
          </a:p>
          <a:p>
            <a:r>
              <a:rPr lang="en-US" dirty="0"/>
              <a:t>Output: object category and location for every object in the image</a:t>
            </a:r>
          </a:p>
        </p:txBody>
      </p:sp>
      <p:sp>
        <p:nvSpPr>
          <p:cNvPr id="4" name="Slide Number Placeholder 3"/>
          <p:cNvSpPr>
            <a:spLocks noGrp="1"/>
          </p:cNvSpPr>
          <p:nvPr>
            <p:ph type="sldNum" sz="quarter" idx="5"/>
          </p:nvPr>
        </p:nvSpPr>
        <p:spPr/>
        <p:txBody>
          <a:bodyPr/>
          <a:lstStyle/>
          <a:p>
            <a:fld id="{82D69EF6-A9F6-BA4A-BD66-EC1AE201458C}" type="slidenum">
              <a:rPr lang="en-US" smtClean="0"/>
              <a:t>4</a:t>
            </a:fld>
            <a:endParaRPr lang="en-US"/>
          </a:p>
        </p:txBody>
      </p:sp>
    </p:spTree>
    <p:extLst>
      <p:ext uri="{BB962C8B-B14F-4D97-AF65-F5344CB8AC3E}">
        <p14:creationId xmlns:p14="http://schemas.microsoft.com/office/powerpoint/2010/main" val="3132452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32</a:t>
            </a:fld>
            <a:endParaRPr lang="en-US"/>
          </a:p>
        </p:txBody>
      </p:sp>
    </p:spTree>
    <p:extLst>
      <p:ext uri="{BB962C8B-B14F-4D97-AF65-F5344CB8AC3E}">
        <p14:creationId xmlns:p14="http://schemas.microsoft.com/office/powerpoint/2010/main" val="4115232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33</a:t>
            </a:fld>
            <a:endParaRPr lang="en-US"/>
          </a:p>
        </p:txBody>
      </p:sp>
    </p:spTree>
    <p:extLst>
      <p:ext uri="{BB962C8B-B14F-4D97-AF65-F5344CB8AC3E}">
        <p14:creationId xmlns:p14="http://schemas.microsoft.com/office/powerpoint/2010/main" val="156418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34</a:t>
            </a:fld>
            <a:endParaRPr lang="en-US"/>
          </a:p>
        </p:txBody>
      </p:sp>
    </p:spTree>
    <p:extLst>
      <p:ext uri="{BB962C8B-B14F-4D97-AF65-F5344CB8AC3E}">
        <p14:creationId xmlns:p14="http://schemas.microsoft.com/office/powerpoint/2010/main" val="2522841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35</a:t>
            </a:fld>
            <a:endParaRPr lang="en-US"/>
          </a:p>
        </p:txBody>
      </p:sp>
    </p:spTree>
    <p:extLst>
      <p:ext uri="{BB962C8B-B14F-4D97-AF65-F5344CB8AC3E}">
        <p14:creationId xmlns:p14="http://schemas.microsoft.com/office/powerpoint/2010/main" val="139667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The </a:t>
            </a:r>
            <a:r>
              <a:rPr lang="en-GB" sz="1200" b="1" kern="1200" dirty="0">
                <a:solidFill>
                  <a:schemeClr val="tx1"/>
                </a:solidFill>
                <a:effectLst/>
                <a:ea typeface="+mn-ea"/>
                <a:cs typeface="+mn-cs"/>
              </a:rPr>
              <a:t>same author </a:t>
            </a:r>
            <a:r>
              <a:rPr lang="en-GB" sz="1200" kern="1200" dirty="0">
                <a:solidFill>
                  <a:schemeClr val="tx1"/>
                </a:solidFill>
                <a:effectLst/>
                <a:ea typeface="+mn-ea"/>
                <a:cs typeface="+mn-cs"/>
              </a:rPr>
              <a:t>of the previous paper(R-CNN) solved some of the drawbacks of R-CNN to build a faster object detection algorithm and it was called Fast R-CNN. The approach is similar to the R-CNN algorithm. But, instead of feeding the region proposals to the CNN, it feeds the input image to the CNN to generate a convolutional feature map. From the convolutional feature map, it identifies the region of proposals and warp them into squares and by using a </a:t>
            </a:r>
            <a:r>
              <a:rPr lang="en-GB" sz="1200" kern="1200" dirty="0" err="1">
                <a:solidFill>
                  <a:schemeClr val="tx1"/>
                </a:solidFill>
                <a:effectLst/>
                <a:ea typeface="+mn-ea"/>
                <a:cs typeface="+mn-cs"/>
              </a:rPr>
              <a:t>RoI</a:t>
            </a:r>
            <a:r>
              <a:rPr lang="en-GB" sz="1200" kern="1200" dirty="0">
                <a:solidFill>
                  <a:schemeClr val="tx1"/>
                </a:solidFill>
                <a:effectLst/>
                <a:ea typeface="+mn-ea"/>
                <a:cs typeface="+mn-cs"/>
              </a:rPr>
              <a:t> pooling layer we reshape them into a fixed size so that it can be fed into a fully connected layer. From the </a:t>
            </a:r>
            <a:r>
              <a:rPr lang="en-GB" sz="1200" kern="1200" dirty="0" err="1">
                <a:solidFill>
                  <a:schemeClr val="tx1"/>
                </a:solidFill>
                <a:effectLst/>
                <a:ea typeface="+mn-ea"/>
                <a:cs typeface="+mn-cs"/>
              </a:rPr>
              <a:t>RoI</a:t>
            </a:r>
            <a:r>
              <a:rPr lang="en-GB" sz="1200" kern="1200" dirty="0">
                <a:solidFill>
                  <a:schemeClr val="tx1"/>
                </a:solidFill>
                <a:effectLst/>
                <a:ea typeface="+mn-ea"/>
                <a:cs typeface="+mn-cs"/>
              </a:rPr>
              <a:t> feature vector, we use a </a:t>
            </a:r>
            <a:r>
              <a:rPr lang="en-GB" sz="1200" kern="1200" dirty="0" err="1">
                <a:solidFill>
                  <a:schemeClr val="tx1"/>
                </a:solidFill>
                <a:effectLst/>
                <a:ea typeface="+mn-ea"/>
                <a:cs typeface="+mn-cs"/>
              </a:rPr>
              <a:t>softmax</a:t>
            </a:r>
            <a:r>
              <a:rPr lang="en-GB" sz="1200" kern="1200" dirty="0">
                <a:solidFill>
                  <a:schemeClr val="tx1"/>
                </a:solidFill>
                <a:effectLst/>
                <a:ea typeface="+mn-ea"/>
                <a:cs typeface="+mn-cs"/>
              </a:rPr>
              <a:t> layer to predict the class of the proposed region and also the offset values for the bounding box.</a:t>
            </a:r>
          </a:p>
          <a:p>
            <a:r>
              <a:rPr lang="en-GB" sz="1200" kern="1200" dirty="0">
                <a:solidFill>
                  <a:schemeClr val="tx1"/>
                </a:solidFill>
                <a:effectLst/>
                <a:ea typeface="+mn-ea"/>
                <a:cs typeface="+mn-cs"/>
              </a:rPr>
              <a:t>The reason “Fast R-CNN” is faster than R-CNN is because you don’t have to feed 2000 region proposals to the convolutional neural network every time. Instead, the convolution operation is done only once per image and a feature map is generated from it.</a:t>
            </a:r>
          </a:p>
          <a:p>
            <a:br>
              <a:rPr lang="en-GB" dirty="0"/>
            </a:b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39</a:t>
            </a:fld>
            <a:endParaRPr lang="en-US"/>
          </a:p>
        </p:txBody>
      </p:sp>
    </p:spTree>
    <p:extLst>
      <p:ext uri="{BB962C8B-B14F-4D97-AF65-F5344CB8AC3E}">
        <p14:creationId xmlns:p14="http://schemas.microsoft.com/office/powerpoint/2010/main" val="4030573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41</a:t>
            </a:fld>
            <a:endParaRPr lang="en-US"/>
          </a:p>
        </p:txBody>
      </p:sp>
    </p:spTree>
    <p:extLst>
      <p:ext uri="{BB962C8B-B14F-4D97-AF65-F5344CB8AC3E}">
        <p14:creationId xmlns:p14="http://schemas.microsoft.com/office/powerpoint/2010/main" val="1794016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44</a:t>
            </a:fld>
            <a:endParaRPr lang="en-US" dirty="0"/>
          </a:p>
        </p:txBody>
      </p:sp>
    </p:spTree>
    <p:extLst>
      <p:ext uri="{BB962C8B-B14F-4D97-AF65-F5344CB8AC3E}">
        <p14:creationId xmlns:p14="http://schemas.microsoft.com/office/powerpoint/2010/main" val="1394155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45</a:t>
            </a:fld>
            <a:endParaRPr lang="en-US"/>
          </a:p>
        </p:txBody>
      </p:sp>
    </p:spTree>
    <p:extLst>
      <p:ext uri="{BB962C8B-B14F-4D97-AF65-F5344CB8AC3E}">
        <p14:creationId xmlns:p14="http://schemas.microsoft.com/office/powerpoint/2010/main" val="41147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46</a:t>
            </a:fld>
            <a:endParaRPr lang="en-US"/>
          </a:p>
        </p:txBody>
      </p:sp>
    </p:spTree>
    <p:extLst>
      <p:ext uri="{BB962C8B-B14F-4D97-AF65-F5344CB8AC3E}">
        <p14:creationId xmlns:p14="http://schemas.microsoft.com/office/powerpoint/2010/main" val="3366136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towardsdatascience.com</a:t>
            </a:r>
            <a:r>
              <a:rPr lang="en-GB" dirty="0"/>
              <a:t>/r-cnn-fast-r-cnn-faster-r-cnn-yolo-object-detection-algorithms-36d53571365e</a:t>
            </a:r>
          </a:p>
          <a:p>
            <a:r>
              <a:rPr lang="en-GB" sz="1200" kern="1200" dirty="0">
                <a:solidFill>
                  <a:schemeClr val="tx1"/>
                </a:solidFill>
                <a:effectLst/>
                <a:ea typeface="+mn-ea"/>
                <a:cs typeface="+mn-cs"/>
              </a:rPr>
              <a:t>From the above graphs, you can infer that Fast R-CNN is significantly faster in training and testing sessions over R-CNN. When you look at the performance of Fast R-CNN during testing time, including region proposals slows down the algorithm significantly when compared to not using region proposals. Therefore, region proposals become bottlenecks in Fast R-CNN algorithm affecting its performance.</a:t>
            </a:r>
          </a:p>
          <a:p>
            <a:br>
              <a:rPr lang="en-GB" dirty="0"/>
            </a:b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47</a:t>
            </a:fld>
            <a:endParaRPr lang="en-US"/>
          </a:p>
        </p:txBody>
      </p:sp>
    </p:spTree>
    <p:extLst>
      <p:ext uri="{BB962C8B-B14F-4D97-AF65-F5344CB8AC3E}">
        <p14:creationId xmlns:p14="http://schemas.microsoft.com/office/powerpoint/2010/main" val="194123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a:t>
            </a:r>
          </a:p>
        </p:txBody>
      </p:sp>
      <p:sp>
        <p:nvSpPr>
          <p:cNvPr id="4" name="Slide Number Placeholder 3"/>
          <p:cNvSpPr>
            <a:spLocks noGrp="1"/>
          </p:cNvSpPr>
          <p:nvPr>
            <p:ph type="sldNum" sz="quarter" idx="5"/>
          </p:nvPr>
        </p:nvSpPr>
        <p:spPr/>
        <p:txBody>
          <a:bodyPr/>
          <a:lstStyle/>
          <a:p>
            <a:fld id="{82D69EF6-A9F6-BA4A-BD66-EC1AE201458C}" type="slidenum">
              <a:rPr lang="en-US" smtClean="0"/>
              <a:t>11</a:t>
            </a:fld>
            <a:endParaRPr lang="en-US"/>
          </a:p>
        </p:txBody>
      </p:sp>
    </p:spTree>
    <p:extLst>
      <p:ext uri="{BB962C8B-B14F-4D97-AF65-F5344CB8AC3E}">
        <p14:creationId xmlns:p14="http://schemas.microsoft.com/office/powerpoint/2010/main" val="4172320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48</a:t>
            </a:fld>
            <a:endParaRPr lang="en-US" dirty="0"/>
          </a:p>
        </p:txBody>
      </p:sp>
    </p:spTree>
    <p:extLst>
      <p:ext uri="{BB962C8B-B14F-4D97-AF65-F5344CB8AC3E}">
        <p14:creationId xmlns:p14="http://schemas.microsoft.com/office/powerpoint/2010/main" val="607078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Both of the above algorithms(R-CNN &amp; Fast R-CNN) uses selective search to find out the region proposals. Selective search is a slow and time-consuming process affecting the performance of the network. Therefore, </a:t>
            </a:r>
            <a:r>
              <a:rPr lang="en-GB" sz="1200" u="sng" kern="1200" dirty="0">
                <a:solidFill>
                  <a:schemeClr val="tx1"/>
                </a:solidFill>
                <a:effectLst/>
                <a:ea typeface="+mn-ea"/>
                <a:cs typeface="+mn-cs"/>
                <a:hlinkClick r:id="rId3"/>
              </a:rPr>
              <a:t>Shaoqing Ren et al</a:t>
            </a:r>
            <a:r>
              <a:rPr lang="en-GB" sz="1200" kern="1200" dirty="0">
                <a:solidFill>
                  <a:schemeClr val="tx1"/>
                </a:solidFill>
                <a:effectLst/>
                <a:ea typeface="+mn-ea"/>
                <a:cs typeface="+mn-cs"/>
              </a:rPr>
              <a:t>. came up with an object detection algorithm that eliminates the selective search algorithm and lets the network learn the region proposals.</a:t>
            </a:r>
          </a:p>
          <a:p>
            <a:r>
              <a:rPr lang="en-GB" sz="1200" kern="1200" dirty="0">
                <a:solidFill>
                  <a:schemeClr val="tx1"/>
                </a:solidFill>
                <a:effectLst/>
                <a:ea typeface="+mn-ea"/>
                <a:cs typeface="+mn-cs"/>
              </a:rPr>
              <a:t>Similar to Fast R-CNN, the image is provided as an input to a convolutional network which provides a convolutional feature map. Instead of using selective search algorithm on the feature map to identify the region proposals, a separate network is used to predict the region proposals. The predicted region proposals are then reshaped using a </a:t>
            </a:r>
            <a:r>
              <a:rPr lang="en-GB" sz="1200" kern="1200" dirty="0" err="1">
                <a:solidFill>
                  <a:schemeClr val="tx1"/>
                </a:solidFill>
                <a:effectLst/>
                <a:ea typeface="+mn-ea"/>
                <a:cs typeface="+mn-cs"/>
              </a:rPr>
              <a:t>RoI</a:t>
            </a:r>
            <a:r>
              <a:rPr lang="en-GB" sz="1200" kern="1200" dirty="0">
                <a:solidFill>
                  <a:schemeClr val="tx1"/>
                </a:solidFill>
                <a:effectLst/>
                <a:ea typeface="+mn-ea"/>
                <a:cs typeface="+mn-cs"/>
              </a:rPr>
              <a:t> pooling layer which is then used to classify the image within the proposed region and predict the offset values for the bounding boxes.</a:t>
            </a:r>
          </a:p>
          <a:p>
            <a:br>
              <a:rPr lang="en-GB" dirty="0"/>
            </a:b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51</a:t>
            </a:fld>
            <a:endParaRPr lang="en-US"/>
          </a:p>
        </p:txBody>
      </p:sp>
    </p:spTree>
    <p:extLst>
      <p:ext uri="{BB962C8B-B14F-4D97-AF65-F5344CB8AC3E}">
        <p14:creationId xmlns:p14="http://schemas.microsoft.com/office/powerpoint/2010/main" val="3927715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55</a:t>
            </a:fld>
            <a:endParaRPr lang="en-US"/>
          </a:p>
        </p:txBody>
      </p:sp>
    </p:spTree>
    <p:extLst>
      <p:ext uri="{BB962C8B-B14F-4D97-AF65-F5344CB8AC3E}">
        <p14:creationId xmlns:p14="http://schemas.microsoft.com/office/powerpoint/2010/main" val="187366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56</a:t>
            </a:fld>
            <a:endParaRPr lang="en-US"/>
          </a:p>
        </p:txBody>
      </p:sp>
    </p:spTree>
    <p:extLst>
      <p:ext uri="{BB962C8B-B14F-4D97-AF65-F5344CB8AC3E}">
        <p14:creationId xmlns:p14="http://schemas.microsoft.com/office/powerpoint/2010/main" val="2366504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57</a:t>
            </a:fld>
            <a:endParaRPr lang="en-US"/>
          </a:p>
        </p:txBody>
      </p:sp>
    </p:spTree>
    <p:extLst>
      <p:ext uri="{BB962C8B-B14F-4D97-AF65-F5344CB8AC3E}">
        <p14:creationId xmlns:p14="http://schemas.microsoft.com/office/powerpoint/2010/main" val="2318208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From the above graph, you can see that Faster R-CNN is much faster than it’s predecessors. Therefore, it can even be used for real-time object detection.</a:t>
            </a:r>
          </a:p>
          <a:p>
            <a:br>
              <a:rPr lang="en-GB" dirty="0"/>
            </a:b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60</a:t>
            </a:fld>
            <a:endParaRPr lang="en-US"/>
          </a:p>
        </p:txBody>
      </p:sp>
    </p:spTree>
    <p:extLst>
      <p:ext uri="{BB962C8B-B14F-4D97-AF65-F5344CB8AC3E}">
        <p14:creationId xmlns:p14="http://schemas.microsoft.com/office/powerpoint/2010/main" val="898523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69EF6-A9F6-BA4A-BD66-EC1AE201458C}" type="slidenum">
              <a:rPr lang="en-US" smtClean="0"/>
              <a:t>63</a:t>
            </a:fld>
            <a:endParaRPr lang="en-US"/>
          </a:p>
        </p:txBody>
      </p:sp>
    </p:spTree>
    <p:extLst>
      <p:ext uri="{BB962C8B-B14F-4D97-AF65-F5344CB8AC3E}">
        <p14:creationId xmlns:p14="http://schemas.microsoft.com/office/powerpoint/2010/main" val="206276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69EF6-A9F6-BA4A-BD66-EC1AE201458C}" type="slidenum">
              <a:rPr lang="en-US" smtClean="0"/>
              <a:t>64</a:t>
            </a:fld>
            <a:endParaRPr lang="en-US"/>
          </a:p>
        </p:txBody>
      </p:sp>
    </p:spTree>
    <p:extLst>
      <p:ext uri="{BB962C8B-B14F-4D97-AF65-F5344CB8AC3E}">
        <p14:creationId xmlns:p14="http://schemas.microsoft.com/office/powerpoint/2010/main" val="2095535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Useful explanation: https://stats.stackexchange.com/a/287497</a:t>
            </a:r>
          </a:p>
          <a:p>
            <a:endParaRPr lang="en-GB" dirty="0"/>
          </a:p>
        </p:txBody>
      </p:sp>
      <p:sp>
        <p:nvSpPr>
          <p:cNvPr id="4" name="Marcador de número de diapositiva 3"/>
          <p:cNvSpPr>
            <a:spLocks noGrp="1"/>
          </p:cNvSpPr>
          <p:nvPr>
            <p:ph type="sldNum" sz="quarter" idx="5"/>
          </p:nvPr>
        </p:nvSpPr>
        <p:spPr/>
        <p:txBody>
          <a:bodyPr/>
          <a:lstStyle/>
          <a:p>
            <a:fld id="{261E101E-B703-4926-9856-699E0BC263C8}" type="slidenum">
              <a:rPr lang="en-US" smtClean="0"/>
              <a:pPr/>
              <a:t>70</a:t>
            </a:fld>
            <a:endParaRPr lang="en-US" dirty="0"/>
          </a:p>
        </p:txBody>
      </p:sp>
    </p:spTree>
    <p:extLst>
      <p:ext uri="{BB962C8B-B14F-4D97-AF65-F5344CB8AC3E}">
        <p14:creationId xmlns:p14="http://schemas.microsoft.com/office/powerpoint/2010/main" val="1130425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1E101E-B703-4926-9856-699E0BC263C8}" type="slidenum">
              <a:rPr lang="en-US" smtClean="0"/>
              <a:pPr/>
              <a:t>72</a:t>
            </a:fld>
            <a:endParaRPr lang="en-US" dirty="0"/>
          </a:p>
        </p:txBody>
      </p:sp>
    </p:spTree>
    <p:extLst>
      <p:ext uri="{BB962C8B-B14F-4D97-AF65-F5344CB8AC3E}">
        <p14:creationId xmlns:p14="http://schemas.microsoft.com/office/powerpoint/2010/main" val="517423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1E101E-B703-4926-9856-699E0BC263C8}" type="slidenum">
              <a:rPr lang="en-US" smtClean="0"/>
              <a:pPr/>
              <a:t>12</a:t>
            </a:fld>
            <a:endParaRPr lang="en-US"/>
          </a:p>
        </p:txBody>
      </p:sp>
    </p:spTree>
    <p:extLst>
      <p:ext uri="{BB962C8B-B14F-4D97-AF65-F5344CB8AC3E}">
        <p14:creationId xmlns:p14="http://schemas.microsoft.com/office/powerpoint/2010/main" val="2044761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73</a:t>
            </a:fld>
            <a:endParaRPr lang="en-US"/>
          </a:p>
        </p:txBody>
      </p:sp>
    </p:spTree>
    <p:extLst>
      <p:ext uri="{BB962C8B-B14F-4D97-AF65-F5344CB8AC3E}">
        <p14:creationId xmlns:p14="http://schemas.microsoft.com/office/powerpoint/2010/main" val="919281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Arial" panose="020B0604020202020204" pitchFamily="34" charset="0"/>
                <a:ea typeface="+mn-ea"/>
                <a:cs typeface="+mn-cs"/>
              </a:rPr>
              <a:t>Ok, so you have positives and negatives, so you train a classifier, and to test it out, you run it on your training images again with a sliding window. But it turns out that your classifier isn't very good, because it throws a bunch of false positives (people detected where there aren't actually people).</a:t>
            </a:r>
          </a:p>
          <a:p>
            <a:pPr fontAlgn="base"/>
            <a:r>
              <a:rPr lang="en-GB" sz="1200" b="0" i="0" kern="1200" dirty="0">
                <a:solidFill>
                  <a:schemeClr val="tx1"/>
                </a:solidFill>
                <a:effectLst/>
                <a:latin typeface="Arial" panose="020B0604020202020204" pitchFamily="34" charset="0"/>
                <a:ea typeface="+mn-ea"/>
                <a:cs typeface="+mn-cs"/>
              </a:rPr>
              <a:t>A hard negative is when you take that falsely detected patch, and </a:t>
            </a:r>
            <a:r>
              <a:rPr lang="en-GB" sz="1200" b="1" i="0" kern="1200" dirty="0">
                <a:solidFill>
                  <a:schemeClr val="tx1"/>
                </a:solidFill>
                <a:effectLst/>
                <a:latin typeface="Arial" panose="020B0604020202020204" pitchFamily="34" charset="0"/>
                <a:ea typeface="+mn-ea"/>
                <a:cs typeface="+mn-cs"/>
              </a:rPr>
              <a:t>explicitly create a negative example </a:t>
            </a:r>
            <a:r>
              <a:rPr lang="en-GB" sz="1200" b="0" i="0" kern="1200" dirty="0">
                <a:solidFill>
                  <a:schemeClr val="tx1"/>
                </a:solidFill>
                <a:effectLst/>
                <a:latin typeface="Arial" panose="020B0604020202020204" pitchFamily="34" charset="0"/>
                <a:ea typeface="+mn-ea"/>
                <a:cs typeface="+mn-cs"/>
              </a:rPr>
              <a:t>out of that patch, and add that negative to your training set. When you retrain your classifier, it should perform better with this extra knowledge, and not make as many false positives.</a:t>
            </a:r>
          </a:p>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79</a:t>
            </a:fld>
            <a:endParaRPr lang="en-US" dirty="0"/>
          </a:p>
        </p:txBody>
      </p:sp>
    </p:spTree>
    <p:extLst>
      <p:ext uri="{BB962C8B-B14F-4D97-AF65-F5344CB8AC3E}">
        <p14:creationId xmlns:p14="http://schemas.microsoft.com/office/powerpoint/2010/main" val="1157097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effectLst/>
                <a:latin typeface="Arial" panose="020B0604020202020204" pitchFamily="34" charset="0"/>
              </a:rPr>
              <a:t>class-agnostic during the matching step</a:t>
            </a:r>
            <a:endParaRPr lang="en-GB" dirty="0"/>
          </a:p>
        </p:txBody>
      </p:sp>
      <p:sp>
        <p:nvSpPr>
          <p:cNvPr id="4" name="Marcador de número de diapositiva 3"/>
          <p:cNvSpPr>
            <a:spLocks noGrp="1"/>
          </p:cNvSpPr>
          <p:nvPr>
            <p:ph type="sldNum" sz="quarter" idx="5"/>
          </p:nvPr>
        </p:nvSpPr>
        <p:spPr/>
        <p:txBody>
          <a:bodyPr/>
          <a:lstStyle/>
          <a:p>
            <a:fld id="{261E101E-B703-4926-9856-699E0BC263C8}" type="slidenum">
              <a:rPr lang="en-US" smtClean="0"/>
              <a:pPr/>
              <a:t>84</a:t>
            </a:fld>
            <a:endParaRPr lang="en-US" dirty="0"/>
          </a:p>
        </p:txBody>
      </p:sp>
    </p:spTree>
    <p:extLst>
      <p:ext uri="{BB962C8B-B14F-4D97-AF65-F5344CB8AC3E}">
        <p14:creationId xmlns:p14="http://schemas.microsoft.com/office/powerpoint/2010/main" val="1285950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91</a:t>
            </a:fld>
            <a:endParaRPr lang="en-US" dirty="0"/>
          </a:p>
        </p:txBody>
      </p:sp>
    </p:spTree>
    <p:extLst>
      <p:ext uri="{BB962C8B-B14F-4D97-AF65-F5344CB8AC3E}">
        <p14:creationId xmlns:p14="http://schemas.microsoft.com/office/powerpoint/2010/main" val="331116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13</a:t>
            </a:fld>
            <a:endParaRPr lang="en-US"/>
          </a:p>
        </p:txBody>
      </p:sp>
    </p:spTree>
    <p:extLst>
      <p:ext uri="{BB962C8B-B14F-4D97-AF65-F5344CB8AC3E}">
        <p14:creationId xmlns:p14="http://schemas.microsoft.com/office/powerpoint/2010/main" val="106911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1E101E-B703-4926-9856-699E0BC263C8}" type="slidenum">
              <a:rPr lang="en-US" smtClean="0"/>
              <a:pPr/>
              <a:t>14</a:t>
            </a:fld>
            <a:endParaRPr lang="en-US"/>
          </a:p>
        </p:txBody>
      </p:sp>
    </p:spTree>
    <p:extLst>
      <p:ext uri="{BB962C8B-B14F-4D97-AF65-F5344CB8AC3E}">
        <p14:creationId xmlns:p14="http://schemas.microsoft.com/office/powerpoint/2010/main" val="344080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arial" panose="020B0604020202020204" pitchFamily="34" charset="0"/>
              </a:rPr>
              <a:t>Synset</a:t>
            </a:r>
            <a:r>
              <a:rPr lang="en-GB" b="0" i="0" dirty="0">
                <a:solidFill>
                  <a:srgbClr val="202124"/>
                </a:solidFill>
                <a:effectLst/>
                <a:latin typeface="arial" panose="020B0604020202020204" pitchFamily="34" charset="0"/>
              </a:rPr>
              <a:t> is </a:t>
            </a:r>
            <a:r>
              <a:rPr lang="en-GB" b="1" i="0" dirty="0">
                <a:solidFill>
                  <a:srgbClr val="202124"/>
                </a:solidFill>
                <a:effectLst/>
                <a:latin typeface="arial" panose="020B0604020202020204" pitchFamily="34" charset="0"/>
              </a:rPr>
              <a:t>a special kind of a simple interface that is present in NLTK to look up words in WordNet</a:t>
            </a:r>
            <a:r>
              <a:rPr lang="en-GB" b="0" i="0" dirty="0">
                <a:solidFill>
                  <a:srgbClr val="202124"/>
                </a:solidFill>
                <a:effectLst/>
                <a:latin typeface="arial" panose="020B0604020202020204" pitchFamily="34" charset="0"/>
              </a:rPr>
              <a:t>. </a:t>
            </a:r>
            <a:r>
              <a:rPr lang="en-GB" b="0" i="0" dirty="0" err="1">
                <a:solidFill>
                  <a:srgbClr val="202124"/>
                </a:solidFill>
                <a:effectLst/>
                <a:latin typeface="arial" panose="020B0604020202020204" pitchFamily="34" charset="0"/>
              </a:rPr>
              <a:t>Synset</a:t>
            </a:r>
            <a:r>
              <a:rPr lang="en-GB" b="0" i="0" dirty="0">
                <a:solidFill>
                  <a:srgbClr val="202124"/>
                </a:solidFill>
                <a:effectLst/>
                <a:latin typeface="arial" panose="020B0604020202020204" pitchFamily="34" charset="0"/>
              </a:rPr>
              <a:t> instances are the groupings of synonymous words that express the same concept. Some of the words have only one </a:t>
            </a:r>
            <a:r>
              <a:rPr lang="en-GB" b="0" i="0" dirty="0" err="1">
                <a:solidFill>
                  <a:srgbClr val="202124"/>
                </a:solidFill>
                <a:effectLst/>
                <a:latin typeface="arial" panose="020B0604020202020204" pitchFamily="34" charset="0"/>
              </a:rPr>
              <a:t>Synset</a:t>
            </a:r>
            <a:r>
              <a:rPr lang="en-GB" b="0" i="0" dirty="0">
                <a:solidFill>
                  <a:srgbClr val="202124"/>
                </a:solidFill>
                <a:effectLst/>
                <a:latin typeface="arial" panose="020B0604020202020204" pitchFamily="34" charset="0"/>
              </a:rPr>
              <a:t> and some have several.</a:t>
            </a:r>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15</a:t>
            </a:fld>
            <a:endParaRPr lang="en-US"/>
          </a:p>
        </p:txBody>
      </p:sp>
    </p:spTree>
    <p:extLst>
      <p:ext uri="{BB962C8B-B14F-4D97-AF65-F5344CB8AC3E}">
        <p14:creationId xmlns:p14="http://schemas.microsoft.com/office/powerpoint/2010/main" val="58652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1E101E-B703-4926-9856-699E0BC263C8}" type="slidenum">
              <a:rPr lang="en-US" smtClean="0"/>
              <a:pPr/>
              <a:t>16</a:t>
            </a:fld>
            <a:endParaRPr lang="en-US"/>
          </a:p>
        </p:txBody>
      </p:sp>
    </p:spTree>
    <p:extLst>
      <p:ext uri="{BB962C8B-B14F-4D97-AF65-F5344CB8AC3E}">
        <p14:creationId xmlns:p14="http://schemas.microsoft.com/office/powerpoint/2010/main" val="2793698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www.learnopencv.com</a:t>
            </a:r>
            <a:r>
              <a:rPr lang="en-GB" dirty="0"/>
              <a:t>/selective-search-for-object-detection-</a:t>
            </a:r>
            <a:r>
              <a:rPr lang="en-GB" dirty="0" err="1"/>
              <a:t>cpp</a:t>
            </a:r>
            <a:r>
              <a:rPr lang="en-GB" dirty="0"/>
              <a:t>-python/</a:t>
            </a:r>
          </a:p>
          <a:p>
            <a:endParaRPr lang="en-GB" dirty="0"/>
          </a:p>
        </p:txBody>
      </p:sp>
      <p:sp>
        <p:nvSpPr>
          <p:cNvPr id="4" name="Slide Number Placeholder 3"/>
          <p:cNvSpPr>
            <a:spLocks noGrp="1"/>
          </p:cNvSpPr>
          <p:nvPr>
            <p:ph type="sldNum" sz="quarter" idx="5"/>
          </p:nvPr>
        </p:nvSpPr>
        <p:spPr/>
        <p:txBody>
          <a:bodyPr/>
          <a:lstStyle/>
          <a:p>
            <a:fld id="{261E101E-B703-4926-9856-699E0BC263C8}" type="slidenum">
              <a:rPr lang="en-US" smtClean="0"/>
              <a:pPr/>
              <a:t>19</a:t>
            </a:fld>
            <a:endParaRPr lang="en-US"/>
          </a:p>
        </p:txBody>
      </p:sp>
    </p:spTree>
    <p:extLst>
      <p:ext uri="{BB962C8B-B14F-4D97-AF65-F5344CB8AC3E}">
        <p14:creationId xmlns:p14="http://schemas.microsoft.com/office/powerpoint/2010/main" val="279376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_tradnl"/>
              <a:t>Clic para editar título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F765124C-BE91-8746-A91B-D1D00E081C20}" type="datetime10">
              <a:rPr lang="es-ES_tradnl" b="1" kern="1200" smtClean="0">
                <a:ea typeface="+mn-ea"/>
                <a:cs typeface="+mn-cs"/>
              </a:rPr>
              <a:t>09:22</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53879EA5-1D3A-2142-AD17-6720215B333B}" type="datetime10">
              <a:rPr lang="es-ES_tradnl" b="1" kern="1200" smtClean="0">
                <a:ea typeface="+mn-ea"/>
                <a:cs typeface="+mn-cs"/>
              </a:rPr>
              <a:t>09:22</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_tradnl"/>
              <a:t>Clic para editar título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257D3897-5803-1D49-B975-2489B02FF80F}" type="datetime10">
              <a:rPr lang="es-ES_tradnl" b="1" kern="1200" smtClean="0">
                <a:ea typeface="+mn-ea"/>
                <a:cs typeface="+mn-cs"/>
              </a:rPr>
              <a:t>09:22</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b="0"/>
            </a:lvl1pPr>
          </a:lstStyle>
          <a:p>
            <a:r>
              <a:rPr lang="en-US"/>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lgn="l">
              <a:defRPr sz="2000" b="0">
                <a:solidFill>
                  <a:schemeClr val="tx1"/>
                </a:solidFill>
              </a:defRPr>
            </a:lvl1pPr>
            <a:lvl2pPr algn="l">
              <a:defRPr sz="2000" b="0">
                <a:solidFill>
                  <a:schemeClr val="tx1"/>
                </a:solidFill>
              </a:defRPr>
            </a:lvl2pPr>
            <a:lvl3pPr algn="l">
              <a:defRPr sz="2000" b="0">
                <a:solidFill>
                  <a:schemeClr val="tx1"/>
                </a:solidFill>
              </a:defRPr>
            </a:lvl3pPr>
            <a:lvl4pPr algn="l">
              <a:defRPr sz="2000" b="0">
                <a:solidFill>
                  <a:schemeClr val="tx1"/>
                </a:solidFill>
              </a:defRPr>
            </a:lvl4pPr>
            <a:lvl5pPr algn="l">
              <a:defRPr sz="2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7137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b="0"/>
            </a:lvl1pPr>
          </a:lstStyle>
          <a:p>
            <a:r>
              <a:rPr lang="en-US"/>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lgn="l">
              <a:defRPr sz="2000" b="0">
                <a:solidFill>
                  <a:schemeClr val="tx1"/>
                </a:solidFill>
              </a:defRPr>
            </a:lvl1pPr>
            <a:lvl2pPr algn="l">
              <a:defRPr sz="2000" b="0">
                <a:solidFill>
                  <a:schemeClr val="tx1"/>
                </a:solidFill>
              </a:defRPr>
            </a:lvl2pPr>
            <a:lvl3pPr algn="l">
              <a:defRPr sz="2000" b="0">
                <a:solidFill>
                  <a:schemeClr val="tx1"/>
                </a:solidFill>
              </a:defRPr>
            </a:lvl3pPr>
            <a:lvl4pPr algn="l">
              <a:defRPr sz="2000" b="0">
                <a:solidFill>
                  <a:schemeClr val="tx1"/>
                </a:solidFill>
              </a:defRPr>
            </a:lvl4pPr>
            <a:lvl5pPr algn="l">
              <a:defRPr sz="2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3295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645B8CDE-BD50-1043-B66E-75B571D60D54}" type="datetime10">
              <a:rPr lang="es-ES_tradnl" b="1" kern="1200" smtClean="0">
                <a:ea typeface="+mn-ea"/>
                <a:cs typeface="+mn-cs"/>
              </a:rPr>
              <a:t>09:22</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_tradnl"/>
              <a:t>Clic para editar título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pPr algn="l" rtl="0" fontAlgn="base">
              <a:spcBef>
                <a:spcPct val="0"/>
              </a:spcBef>
              <a:spcAft>
                <a:spcPct val="0"/>
              </a:spcAft>
              <a:defRPr/>
            </a:pPr>
            <a:fld id="{D6EC1A19-5A9E-7441-8CB7-B539956AD65D}" type="datetime10">
              <a:rPr lang="es-ES_tradnl" b="1" kern="1200" smtClean="0">
                <a:ea typeface="+mn-ea"/>
                <a:cs typeface="+mn-cs"/>
              </a:rPr>
              <a:t>09:22</a:t>
            </a:fld>
            <a:endParaRPr lang="en-US" b="1" kern="1200">
              <a:ea typeface="+mn-ea"/>
              <a:cs typeface="+mn-cs"/>
            </a:endParaRPr>
          </a:p>
        </p:txBody>
      </p:sp>
      <p:sp>
        <p:nvSpPr>
          <p:cNvPr id="5" name="Footer Placeholder 4"/>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6" name="Slide Number Placeholder 5"/>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DFD6525A-ACD0-924F-A060-17FA48D099D4}" type="datetime10">
              <a:rPr lang="es-ES_tradnl" b="1" kern="1200" smtClean="0">
                <a:ea typeface="+mn-ea"/>
                <a:cs typeface="+mn-cs"/>
              </a:rPr>
              <a:t>09:22</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 para editar título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i="0" kern="1200" dirty="0" smtClean="0">
                <a:solidFill>
                  <a:schemeClr val="tx2"/>
                </a:solidFill>
                <a:latin typeface="Arial" panose="020B0604020202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pPr algn="l" rtl="0" fontAlgn="base">
              <a:spcBef>
                <a:spcPct val="0"/>
              </a:spcBef>
              <a:spcAft>
                <a:spcPct val="0"/>
              </a:spcAft>
              <a:defRPr/>
            </a:pPr>
            <a:fld id="{9A8E236F-74F9-964B-992D-C3BE9F5CCB24}" type="datetime10">
              <a:rPr lang="es-ES_tradnl" b="1" kern="1200" smtClean="0">
                <a:ea typeface="+mn-ea"/>
                <a:cs typeface="+mn-cs"/>
              </a:rPr>
              <a:t>09:22</a:t>
            </a:fld>
            <a:endParaRPr lang="en-US" b="1" kern="1200">
              <a:ea typeface="+mn-ea"/>
              <a:cs typeface="+mn-cs"/>
            </a:endParaRPr>
          </a:p>
        </p:txBody>
      </p:sp>
      <p:sp>
        <p:nvSpPr>
          <p:cNvPr id="8" name="Footer Placeholder 7"/>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9" name="Slide Number Placeholder 8"/>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a:p>
        </p:txBody>
      </p:sp>
      <p:sp>
        <p:nvSpPr>
          <p:cNvPr id="3" name="Date Placeholder 2"/>
          <p:cNvSpPr>
            <a:spLocks noGrp="1"/>
          </p:cNvSpPr>
          <p:nvPr>
            <p:ph type="dt" sz="half" idx="10"/>
          </p:nvPr>
        </p:nvSpPr>
        <p:spPr/>
        <p:txBody>
          <a:bodyPr/>
          <a:lstStyle/>
          <a:p>
            <a:pPr algn="l" rtl="0" fontAlgn="base">
              <a:spcBef>
                <a:spcPct val="0"/>
              </a:spcBef>
              <a:spcAft>
                <a:spcPct val="0"/>
              </a:spcAft>
              <a:defRPr/>
            </a:pPr>
            <a:fld id="{D8B2E777-B654-FF4D-9690-6A3C43210E3A}" type="datetime10">
              <a:rPr lang="es-ES_tradnl" b="1" kern="1200" smtClean="0">
                <a:ea typeface="+mn-ea"/>
                <a:cs typeface="+mn-cs"/>
              </a:rPr>
              <a:t>09:22</a:t>
            </a:fld>
            <a:endParaRPr lang="en-US" b="1" kern="1200">
              <a:ea typeface="+mn-ea"/>
              <a:cs typeface="+mn-cs"/>
            </a:endParaRPr>
          </a:p>
        </p:txBody>
      </p:sp>
      <p:sp>
        <p:nvSpPr>
          <p:cNvPr id="4" name="Footer Placeholder 3"/>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5" name="Slide Number Placeholder 4"/>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fontAlgn="base">
              <a:spcBef>
                <a:spcPct val="0"/>
              </a:spcBef>
              <a:spcAft>
                <a:spcPct val="0"/>
              </a:spcAft>
              <a:defRPr/>
            </a:pPr>
            <a:fld id="{D5F97F0C-E02B-3242-9B2A-7D34ED1E556E}" type="datetime10">
              <a:rPr lang="es-ES_tradnl" b="1" kern="1200" smtClean="0">
                <a:ea typeface="+mn-ea"/>
                <a:cs typeface="+mn-cs"/>
              </a:rPr>
              <a:t>09:22</a:t>
            </a:fld>
            <a:endParaRPr lang="en-US" b="1" kern="1200">
              <a:ea typeface="+mn-ea"/>
              <a:cs typeface="+mn-cs"/>
            </a:endParaRPr>
          </a:p>
        </p:txBody>
      </p:sp>
      <p:sp>
        <p:nvSpPr>
          <p:cNvPr id="3" name="Footer Placeholder 2"/>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4" name="Slide Number Placeholder 3"/>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_tradnl"/>
              <a:t>Clic para editar título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5491CC1A-3E97-1A49-A539-D5A6A5E27864}" type="datetime10">
              <a:rPr lang="es-ES_tradnl" b="1" kern="1200" smtClean="0">
                <a:ea typeface="+mn-ea"/>
                <a:cs typeface="+mn-cs"/>
              </a:rPr>
              <a:t>09:22</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_tradnl"/>
              <a:t>Clic para editar título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algn="l" rtl="0" fontAlgn="base">
              <a:spcBef>
                <a:spcPct val="0"/>
              </a:spcBef>
              <a:spcAft>
                <a:spcPct val="0"/>
              </a:spcAft>
              <a:defRPr/>
            </a:pPr>
            <a:fld id="{3593310B-F2F4-F946-B791-CA22D6685915}" type="datetime10">
              <a:rPr lang="es-ES_tradnl" b="1" kern="1200" smtClean="0">
                <a:ea typeface="+mn-ea"/>
                <a:cs typeface="+mn-cs"/>
              </a:rPr>
              <a:t>09:22</a:t>
            </a:fld>
            <a:endParaRPr lang="en-US" b="1" kern="1200">
              <a:ea typeface="+mn-ea"/>
              <a:cs typeface="+mn-cs"/>
            </a:endParaRPr>
          </a:p>
        </p:txBody>
      </p:sp>
      <p:sp>
        <p:nvSpPr>
          <p:cNvPr id="6" name="Footer Placeholder 5"/>
          <p:cNvSpPr>
            <a:spLocks noGrp="1"/>
          </p:cNvSpPr>
          <p:nvPr>
            <p:ph type="ftr" sz="quarter" idx="11"/>
          </p:nvPr>
        </p:nvSpPr>
        <p:spPr/>
        <p:txBody>
          <a:bodyPr/>
          <a:lstStyle>
            <a:lvl1pPr>
              <a:defRPr b="0" i="0">
                <a:latin typeface="Arial" panose="020B0604020202020204" pitchFamily="34" charset="0"/>
              </a:defRPr>
            </a:lvl1pPr>
          </a:lstStyle>
          <a:p>
            <a:pPr fontAlgn="base">
              <a:spcBef>
                <a:spcPct val="0"/>
              </a:spcBef>
              <a:spcAft>
                <a:spcPct val="0"/>
              </a:spcAft>
              <a:defRPr/>
            </a:pPr>
            <a:r>
              <a:rPr lang="en-US" dirty="0"/>
              <a:t>Petia Ivanova Radeva</a:t>
            </a:r>
          </a:p>
        </p:txBody>
      </p:sp>
      <p:sp>
        <p:nvSpPr>
          <p:cNvPr id="7" name="Slide Number Placeholder 6"/>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‹Nº›</a:t>
            </a:fld>
            <a:endParaRPr lang="en-US" b="1" kern="120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_tradnl" dirty="0"/>
              <a:t>Clic para editar título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b="0" i="0">
                <a:solidFill>
                  <a:srgbClr val="FFFFFF"/>
                </a:solidFill>
                <a:latin typeface="Arial" panose="020B0604020202020204" pitchFamily="34" charset="0"/>
              </a:defRPr>
            </a:lvl1pPr>
          </a:lstStyle>
          <a:p>
            <a:pPr fontAlgn="base">
              <a:spcBef>
                <a:spcPct val="0"/>
              </a:spcBef>
              <a:spcAft>
                <a:spcPct val="0"/>
              </a:spcAft>
              <a:defRPr/>
            </a:pPr>
            <a:fld id="{F92E84B5-A3A7-AD43-A917-11F740A9A79C}" type="datetime10">
              <a:rPr lang="es-ES_tradnl" smtClean="0"/>
              <a:t>09:22</a:t>
            </a:fld>
            <a:endParaRPr lang="en-US" b="1"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latin typeface="Calibri"/>
              </a:defRPr>
            </a:lvl1pPr>
          </a:lstStyle>
          <a:p>
            <a:pPr fontAlgn="base">
              <a:spcBef>
                <a:spcPct val="0"/>
              </a:spcBef>
              <a:spcAft>
                <a:spcPct val="0"/>
              </a:spcAft>
              <a:defRPr/>
            </a:pPr>
            <a:r>
              <a:rPr lang="en-US" dirty="0">
                <a:latin typeface="Arial" panose="020B0604020202020204" pitchFamily="34" charset="0"/>
              </a:rPr>
              <a:t>Petia Ivanova Radeva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0" i="0">
                <a:solidFill>
                  <a:srgbClr val="FFFFFF"/>
                </a:solidFill>
                <a:latin typeface="Arial" panose="020B0604020202020204" pitchFamily="34" charset="0"/>
              </a:defRPr>
            </a:lvl1pPr>
          </a:lstStyle>
          <a:p>
            <a:pPr fontAlgn="base">
              <a:spcBef>
                <a:spcPct val="0"/>
              </a:spcBef>
              <a:spcAft>
                <a:spcPct val="0"/>
              </a:spcAft>
              <a:defRPr/>
            </a:pPr>
            <a:fld id="{9E5B41F3-CEEA-4086-AF34-BFEEBE44A07E}" type="slidenum">
              <a:rPr lang="en-US" smtClean="0"/>
              <a:pPr fontAlgn="base">
                <a:spcBef>
                  <a:spcPct val="0"/>
                </a:spcBef>
                <a:spcAft>
                  <a:spcPct val="0"/>
                </a:spcAft>
                <a:defRPr/>
              </a:pPr>
              <a:t>‹Nº›</a:t>
            </a:fld>
            <a:endParaRPr lang="en-US" dirty="0"/>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Lst>
  <p:hf hdr="0" ftr="0" dt="0"/>
  <p:txStyles>
    <p:titleStyle>
      <a:lvl1pPr algn="l" defTabSz="914400" rtl="0" eaLnBrk="1" latinLnBrk="0" hangingPunct="1">
        <a:spcBef>
          <a:spcPct val="0"/>
        </a:spcBef>
        <a:buNone/>
        <a:defRPr sz="4000" b="0" i="0" kern="1200" spc="-100" baseline="0">
          <a:solidFill>
            <a:schemeClr val="tx2"/>
          </a:solidFill>
          <a:latin typeface="Arial" panose="020B0604020202020204"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b="0" i="0" kern="1200">
          <a:solidFill>
            <a:schemeClr val="tx1"/>
          </a:solidFill>
          <a:latin typeface="Arial" panose="020B0604020202020204"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b="0" i="0" kern="1200">
          <a:solidFill>
            <a:schemeClr val="tx1"/>
          </a:solidFill>
          <a:latin typeface="Arial" panose="020B0604020202020204"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b="0" i="0" kern="1200">
          <a:solidFill>
            <a:schemeClr val="tx1"/>
          </a:solidFill>
          <a:latin typeface="Arial" panose="020B0604020202020204"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b="0" i="0" kern="1200">
          <a:solidFill>
            <a:schemeClr val="tx1"/>
          </a:solidFill>
          <a:latin typeface="Arial" panose="020B0604020202020204"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b="0" i="0" kern="1200" baseline="0">
          <a:solidFill>
            <a:schemeClr val="tx1"/>
          </a:solidFill>
          <a:latin typeface="Arial" panose="020B0604020202020204"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hyperlink" Target="https://www.ted.com/talks/joseph_redmon_how_computers_learn_to_recognize_objects_instantly" TargetMode="External"/><Relationship Id="rId2" Type="http://schemas.openxmlformats.org/officeDocument/2006/relationships/slideLayout" Target="../slideLayouts/slideLayout2.xml"/><Relationship Id="rId1" Type="http://schemas.openxmlformats.org/officeDocument/2006/relationships/video" Target="https://www.youtube.com/embed/Cgxsv1riJhI" TargetMode="Externa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aperswithcode.com/task/object-detectio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504.08083" TargetMode="External"/><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49.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11.pdf"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1506.0149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11.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36.xml"/><Relationship Id="rId7" Type="http://schemas.openxmlformats.org/officeDocument/2006/relationships/hyperlink" Target="https://www.ted.com/talks/joseph_redmon_how_computers_learn_to_recognize_objects_instantly" TargetMode="External"/><Relationship Id="rId2" Type="http://schemas.openxmlformats.org/officeDocument/2006/relationships/slideLayout" Target="../slideLayouts/slideLayout2.xml"/><Relationship Id="rId1" Type="http://schemas.openxmlformats.org/officeDocument/2006/relationships/video" Target="https://www.youtube.com/embed/Cgxsv1riJhI" TargetMode="External"/><Relationship Id="rId6" Type="http://schemas.openxmlformats.org/officeDocument/2006/relationships/image" Target="../media/image4.jpeg"/><Relationship Id="rId5" Type="http://schemas.openxmlformats.org/officeDocument/2006/relationships/image" Target="../media/image72.png"/><Relationship Id="rId4" Type="http://schemas.openxmlformats.org/officeDocument/2006/relationships/hyperlink" Target="https://paperswithcode.com/sota/object-detection-on-coc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arxiv.org/abs/1506.02640"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pjreddie.com/darknet/yolo/"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MPU2HistivI"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Computational</a:t>
            </a:r>
            <a:r>
              <a:rPr lang="es-ES_tradnl" sz="3200" b="1" dirty="0">
                <a:ln w="12700">
                  <a:noFill/>
                  <a:prstDash val="solid"/>
                </a:ln>
                <a:solidFill>
                  <a:schemeClr val="accent6"/>
                </a:solidFill>
                <a:effectLst>
                  <a:outerShdw blurRad="41275" dist="20320" dir="1800000" algn="tl" rotWithShape="0">
                    <a:srgbClr val="000000">
                      <a:alpha val="40000"/>
                    </a:srgbClr>
                  </a:outerShdw>
                </a:effectLst>
              </a:rPr>
              <a:t> </a:t>
            </a:r>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vision</a:t>
            </a:r>
            <a:r>
              <a:rPr lang="es-ES_tradnl" sz="3200" b="1" dirty="0">
                <a:ln w="12700">
                  <a:noFill/>
                  <a:prstDash val="solid"/>
                </a:ln>
                <a:solidFill>
                  <a:schemeClr val="accent6"/>
                </a:solidFill>
                <a:effectLst>
                  <a:outerShdw blurRad="41275" dist="20320" dir="1800000" algn="tl" rotWithShape="0">
                    <a:srgbClr val="000000">
                      <a:alpha val="40000"/>
                    </a:srgbClr>
                  </a:outerShdw>
                </a:effectLst>
              </a:rPr>
              <a:t>:</a:t>
            </a:r>
            <a:br>
              <a:rPr lang="es-ES_tradnl" sz="3200" b="1" dirty="0">
                <a:ln w="12700">
                  <a:noFill/>
                  <a:prstDash val="solid"/>
                </a:ln>
                <a:solidFill>
                  <a:schemeClr val="accent6"/>
                </a:solidFill>
                <a:effectLst>
                  <a:outerShdw blurRad="41275" dist="20320" dir="1800000" algn="tl" rotWithShape="0">
                    <a:srgbClr val="000000">
                      <a:alpha val="40000"/>
                    </a:srgbClr>
                  </a:outerShdw>
                </a:effectLst>
              </a:rPr>
            </a:br>
            <a:r>
              <a:rPr lang="es-ES_tradnl" sz="3200" b="1" dirty="0">
                <a:ln w="12700">
                  <a:noFill/>
                  <a:prstDash val="solid"/>
                </a:ln>
                <a:solidFill>
                  <a:schemeClr val="accent6"/>
                </a:solidFill>
                <a:effectLst>
                  <a:outerShdw blurRad="41275" dist="20320" dir="1800000" algn="tl" rotWithShape="0">
                    <a:srgbClr val="000000">
                      <a:alpha val="40000"/>
                    </a:srgbClr>
                  </a:outerShdw>
                </a:effectLst>
              </a:rPr>
              <a:t> </a:t>
            </a:r>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object</a:t>
            </a:r>
            <a:r>
              <a:rPr lang="es-ES_tradnl" sz="3200" b="1" dirty="0">
                <a:ln w="12700">
                  <a:noFill/>
                  <a:prstDash val="solid"/>
                </a:ln>
                <a:solidFill>
                  <a:schemeClr val="accent6"/>
                </a:solidFill>
                <a:effectLst>
                  <a:outerShdw blurRad="41275" dist="20320" dir="1800000" algn="tl" rotWithShape="0">
                    <a:srgbClr val="000000">
                      <a:alpha val="40000"/>
                    </a:srgbClr>
                  </a:outerShdw>
                </a:effectLst>
              </a:rPr>
              <a:t> </a:t>
            </a:r>
            <a:r>
              <a:rPr lang="es-ES_tradnl" sz="3200" b="1" dirty="0" err="1">
                <a:ln w="12700">
                  <a:noFill/>
                  <a:prstDash val="solid"/>
                </a:ln>
                <a:solidFill>
                  <a:schemeClr val="accent6"/>
                </a:solidFill>
                <a:effectLst>
                  <a:outerShdw blurRad="41275" dist="20320" dir="1800000" algn="tl" rotWithShape="0">
                    <a:srgbClr val="000000">
                      <a:alpha val="40000"/>
                    </a:srgbClr>
                  </a:outerShdw>
                </a:effectLst>
              </a:rPr>
              <a:t>detection</a:t>
            </a:r>
            <a:endParaRPr lang="en-GB" sz="3200" dirty="0">
              <a:ln w="12700">
                <a:noFill/>
                <a:prstDash val="solid"/>
              </a:ln>
              <a:solidFill>
                <a:schemeClr val="accent6"/>
              </a:solidFill>
              <a:effectLst>
                <a:outerShdw blurRad="41275" dist="20320" dir="1800000" algn="tl" rotWithShape="0">
                  <a:srgbClr val="000000">
                    <a:alpha val="40000"/>
                  </a:srgbClr>
                </a:outerShdw>
              </a:effectLst>
            </a:endParaRPr>
          </a:p>
        </p:txBody>
      </p:sp>
      <p:pic>
        <p:nvPicPr>
          <p:cNvPr id="6" name="5 Imagen" descr="logo.png"/>
          <p:cNvPicPr>
            <a:picLocks noChangeAspect="1"/>
          </p:cNvPicPr>
          <p:nvPr/>
        </p:nvPicPr>
        <p:blipFill>
          <a:blip r:embed="rId4" cstate="print"/>
          <a:stretch>
            <a:fillRect/>
          </a:stretch>
        </p:blipFill>
        <p:spPr>
          <a:xfrm>
            <a:off x="2890" y="6393031"/>
            <a:ext cx="3654710" cy="456839"/>
          </a:xfrm>
          <a:prstGeom prst="rect">
            <a:avLst/>
          </a:prstGeom>
        </p:spPr>
      </p:pic>
      <p:pic>
        <p:nvPicPr>
          <p:cNvPr id="2" name="Imagen 1"/>
          <p:cNvPicPr>
            <a:picLocks noChangeAspect="1"/>
          </p:cNvPicPr>
          <p:nvPr/>
        </p:nvPicPr>
        <p:blipFill>
          <a:blip r:embed="rId5"/>
          <a:stretch>
            <a:fillRect/>
          </a:stretch>
        </p:blipFill>
        <p:spPr>
          <a:xfrm>
            <a:off x="7586503" y="6400800"/>
            <a:ext cx="1557495" cy="457200"/>
          </a:xfrm>
          <a:prstGeom prst="rect">
            <a:avLst/>
          </a:prstGeom>
        </p:spPr>
      </p:pic>
      <p:sp>
        <p:nvSpPr>
          <p:cNvPr id="4" name="CuadroTexto 3"/>
          <p:cNvSpPr txBox="1"/>
          <p:nvPr/>
        </p:nvSpPr>
        <p:spPr>
          <a:xfrm>
            <a:off x="3657600" y="5943600"/>
            <a:ext cx="1570562" cy="369332"/>
          </a:xfrm>
          <a:prstGeom prst="rect">
            <a:avLst/>
          </a:prstGeom>
          <a:noFill/>
        </p:spPr>
        <p:txBody>
          <a:bodyPr wrap="none" rtlCol="0">
            <a:spAutoFit/>
          </a:bodyPr>
          <a:lstStyle/>
          <a:p>
            <a:r>
              <a:rPr lang="es-ES_tradnl" dirty="0"/>
              <a:t>Petia Radeva</a:t>
            </a:r>
            <a:endParaRPr lang="en" dirty="0"/>
          </a:p>
        </p:txBody>
      </p:sp>
      <p:pic>
        <p:nvPicPr>
          <p:cNvPr id="20" name="Elementi multimediali online 3">
            <a:hlinkClick r:id="" action="ppaction://media"/>
            <a:extLst>
              <a:ext uri="{FF2B5EF4-FFF2-40B4-BE49-F238E27FC236}">
                <a16:creationId xmlns:a16="http://schemas.microsoft.com/office/drawing/2014/main" id="{2ECBD154-BD3C-ED4D-808B-BC7F75A04A05}"/>
              </a:ext>
            </a:extLst>
          </p:cNvPr>
          <p:cNvPicPr>
            <a:picLocks noRot="1" noChangeAspect="1"/>
          </p:cNvPicPr>
          <p:nvPr>
            <a:videoFile r:link="rId1"/>
          </p:nvPr>
        </p:nvPicPr>
        <p:blipFill>
          <a:blip r:embed="rId6"/>
          <a:stretch>
            <a:fillRect/>
          </a:stretch>
        </p:blipFill>
        <p:spPr>
          <a:xfrm>
            <a:off x="2627237" y="3519307"/>
            <a:ext cx="3700308" cy="2775232"/>
          </a:xfrm>
          <a:prstGeom prst="rect">
            <a:avLst/>
          </a:prstGeom>
        </p:spPr>
      </p:pic>
      <p:pic>
        <p:nvPicPr>
          <p:cNvPr id="8" name="Picture 7" descr="A picture containing text, indoor, person, screen&#10;&#10;Description automatically generated">
            <a:hlinkClick r:id="rId7"/>
            <a:extLst>
              <a:ext uri="{FF2B5EF4-FFF2-40B4-BE49-F238E27FC236}">
                <a16:creationId xmlns:a16="http://schemas.microsoft.com/office/drawing/2014/main" id="{5C5506A4-03D7-CD4E-95D7-9628863A44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1867" y="3598785"/>
            <a:ext cx="3715678" cy="2440773"/>
          </a:xfrm>
          <a:prstGeom prst="rect">
            <a:avLst/>
          </a:prstGeom>
        </p:spPr>
      </p:pic>
      <p:sp>
        <p:nvSpPr>
          <p:cNvPr id="10" name="TextBox 9">
            <a:extLst>
              <a:ext uri="{FF2B5EF4-FFF2-40B4-BE49-F238E27FC236}">
                <a16:creationId xmlns:a16="http://schemas.microsoft.com/office/drawing/2014/main" id="{0F611B1C-8592-2C47-8AF3-A594088DDCFA}"/>
              </a:ext>
            </a:extLst>
          </p:cNvPr>
          <p:cNvSpPr txBox="1"/>
          <p:nvPr/>
        </p:nvSpPr>
        <p:spPr>
          <a:xfrm>
            <a:off x="3276600" y="2362200"/>
            <a:ext cx="2034531" cy="461665"/>
          </a:xfrm>
          <a:prstGeom prst="rect">
            <a:avLst/>
          </a:prstGeom>
          <a:noFill/>
        </p:spPr>
        <p:txBody>
          <a:bodyPr wrap="none" rtlCol="0">
            <a:spAutoFit/>
          </a:bodyPr>
          <a:lstStyle/>
          <a:p>
            <a:r>
              <a:rPr lang="en-GB" sz="2400" dirty="0">
                <a:solidFill>
                  <a:srgbClr val="0070C0"/>
                </a:solidFill>
              </a:rPr>
              <a:t>Petia Radeva</a:t>
            </a:r>
          </a:p>
        </p:txBody>
      </p:sp>
    </p:spTree>
    <p:extLst>
      <p:ext uri="{BB962C8B-B14F-4D97-AF65-F5344CB8AC3E}">
        <p14:creationId xmlns:p14="http://schemas.microsoft.com/office/powerpoint/2010/main" val="2000865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 as Classification</a:t>
            </a:r>
          </a:p>
        </p:txBody>
      </p:sp>
      <p:pic>
        <p:nvPicPr>
          <p:cNvPr id="5" name="Picture 4"/>
          <p:cNvPicPr>
            <a:picLocks noChangeAspect="1"/>
          </p:cNvPicPr>
          <p:nvPr/>
        </p:nvPicPr>
        <p:blipFill rotWithShape="1">
          <a:blip r:embed="rId2"/>
          <a:srcRect l="3073" t="-417" r="5174" b="12348"/>
          <a:stretch/>
        </p:blipFill>
        <p:spPr>
          <a:xfrm>
            <a:off x="978196" y="2218217"/>
            <a:ext cx="4444409" cy="2711303"/>
          </a:xfrm>
          <a:prstGeom prst="rect">
            <a:avLst/>
          </a:prstGeom>
        </p:spPr>
      </p:pic>
      <p:sp>
        <p:nvSpPr>
          <p:cNvPr id="3" name="Rectangle 2"/>
          <p:cNvSpPr/>
          <p:nvPr/>
        </p:nvSpPr>
        <p:spPr>
          <a:xfrm>
            <a:off x="1837414" y="2458249"/>
            <a:ext cx="1035540"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cxnSp>
        <p:nvCxnSpPr>
          <p:cNvPr id="11" name="Straight Arrow Connector 10"/>
          <p:cNvCxnSpPr>
            <a:cxnSpLocks/>
          </p:cNvCxnSpPr>
          <p:nvPr/>
        </p:nvCxnSpPr>
        <p:spPr>
          <a:xfrm>
            <a:off x="2877550" y="2591237"/>
            <a:ext cx="2924161" cy="0"/>
          </a:xfrm>
          <a:prstGeom prst="straightConnector1">
            <a:avLst/>
          </a:prstGeom>
          <a:noFill/>
          <a:ln w="41275" cap="flat">
            <a:solidFill>
              <a:srgbClr val="00B0F0"/>
            </a:solidFill>
            <a:prstDash val="solid"/>
            <a:bevel/>
            <a:tailEnd type="triangle"/>
          </a:ln>
          <a:effectLst/>
        </p:spPr>
        <p:style>
          <a:lnRef idx="0">
            <a:scrgbClr r="0" g="0" b="0"/>
          </a:lnRef>
          <a:fillRef idx="0">
            <a:scrgbClr r="0" g="0" b="0"/>
          </a:fillRef>
          <a:effectRef idx="0">
            <a:scrgbClr r="0" g="0" b="0"/>
          </a:effectRef>
          <a:fontRef idx="none"/>
        </p:style>
      </p:cxnSp>
      <p:grpSp>
        <p:nvGrpSpPr>
          <p:cNvPr id="8" name="Group 7">
            <a:extLst>
              <a:ext uri="{FF2B5EF4-FFF2-40B4-BE49-F238E27FC236}">
                <a16:creationId xmlns:a16="http://schemas.microsoft.com/office/drawing/2014/main" id="{F057A06B-6A27-DC4E-BC50-9B43F53CF886}"/>
              </a:ext>
            </a:extLst>
          </p:cNvPr>
          <p:cNvGrpSpPr/>
          <p:nvPr/>
        </p:nvGrpSpPr>
        <p:grpSpPr>
          <a:xfrm>
            <a:off x="5865822" y="2122186"/>
            <a:ext cx="2421907" cy="963022"/>
            <a:chOff x="7821095" y="1686580"/>
            <a:chExt cx="3229209" cy="1284028"/>
          </a:xfrm>
        </p:grpSpPr>
        <p:sp>
          <p:nvSpPr>
            <p:cNvPr id="13" name="Trapezoid 12"/>
            <p:cNvSpPr/>
            <p:nvPr/>
          </p:nvSpPr>
          <p:spPr>
            <a:xfrm rot="5400000">
              <a:off x="7603547" y="2068321"/>
              <a:ext cx="1096255" cy="530540"/>
            </a:xfrm>
            <a:prstGeom prst="trapezoid">
              <a:avLst/>
            </a:prstGeom>
            <a:solidFill>
              <a:srgbClr val="FFFFFF"/>
            </a:solidFill>
            <a:ln w="25400" cap="flat">
              <a:solidFill>
                <a:srgbClr val="7030A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14" name="TextBox 13"/>
            <p:cNvSpPr txBox="1"/>
            <p:nvPr/>
          </p:nvSpPr>
          <p:spPr>
            <a:xfrm>
              <a:off x="7821095" y="2068890"/>
              <a:ext cx="789957"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7030A0"/>
                  </a:solidFill>
                  <a:latin typeface="Arial" panose="020B0604020202020204" pitchFamily="34" charset="0"/>
                  <a:ea typeface="Calibri"/>
                  <a:cs typeface="Arial" panose="020B0604020202020204" pitchFamily="34" charset="0"/>
                  <a:sym typeface="Calibri"/>
                </a:rPr>
                <a:t>CNN</a:t>
              </a:r>
            </a:p>
          </p:txBody>
        </p:sp>
        <p:sp>
          <p:nvSpPr>
            <p:cNvPr id="15" name="TextBox 14"/>
            <p:cNvSpPr txBox="1"/>
            <p:nvPr/>
          </p:nvSpPr>
          <p:spPr>
            <a:xfrm>
              <a:off x="9148932" y="1686580"/>
              <a:ext cx="909648"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deer?</a:t>
              </a:r>
            </a:p>
          </p:txBody>
        </p:sp>
        <p:sp>
          <p:nvSpPr>
            <p:cNvPr id="16" name="TextBox 15"/>
            <p:cNvSpPr txBox="1"/>
            <p:nvPr/>
          </p:nvSpPr>
          <p:spPr>
            <a:xfrm>
              <a:off x="9148932" y="2070508"/>
              <a:ext cx="704464"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cat?</a:t>
              </a:r>
            </a:p>
          </p:txBody>
        </p:sp>
        <p:sp>
          <p:nvSpPr>
            <p:cNvPr id="17" name="TextBox 16"/>
            <p:cNvSpPr txBox="1"/>
            <p:nvPr/>
          </p:nvSpPr>
          <p:spPr>
            <a:xfrm>
              <a:off x="9148932" y="2478169"/>
              <a:ext cx="1901372"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background?</a:t>
              </a:r>
            </a:p>
          </p:txBody>
        </p:sp>
        <p:cxnSp>
          <p:nvCxnSpPr>
            <p:cNvPr id="19" name="Straight Arrow Connector 18"/>
            <p:cNvCxnSpPr>
              <a:cxnSpLocks/>
            </p:cNvCxnSpPr>
            <p:nvPr/>
          </p:nvCxnSpPr>
          <p:spPr>
            <a:xfrm flipV="1">
              <a:off x="8526333" y="2328594"/>
              <a:ext cx="539970" cy="4737"/>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7235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0070C0"/>
                </a:solidFill>
              </a:rPr>
              <a:t>Object Detection as Classification with Sliding Window</a:t>
            </a:r>
          </a:p>
        </p:txBody>
      </p:sp>
      <p:pic>
        <p:nvPicPr>
          <p:cNvPr id="5" name="Picture 4"/>
          <p:cNvPicPr>
            <a:picLocks noChangeAspect="1"/>
          </p:cNvPicPr>
          <p:nvPr/>
        </p:nvPicPr>
        <p:blipFill rotWithShape="1">
          <a:blip r:embed="rId3"/>
          <a:srcRect l="3073" t="-417" r="5174" b="12348"/>
          <a:stretch/>
        </p:blipFill>
        <p:spPr>
          <a:xfrm>
            <a:off x="978196" y="2218217"/>
            <a:ext cx="4444409" cy="2711303"/>
          </a:xfrm>
          <a:prstGeom prst="rect">
            <a:avLst/>
          </a:prstGeom>
        </p:spPr>
      </p:pic>
      <p:sp>
        <p:nvSpPr>
          <p:cNvPr id="3" name="Rectangle 2"/>
          <p:cNvSpPr/>
          <p:nvPr/>
        </p:nvSpPr>
        <p:spPr>
          <a:xfrm>
            <a:off x="1839075" y="2458249"/>
            <a:ext cx="1006867"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cxnSp>
        <p:nvCxnSpPr>
          <p:cNvPr id="11" name="Straight Arrow Connector 10"/>
          <p:cNvCxnSpPr>
            <a:cxnSpLocks/>
          </p:cNvCxnSpPr>
          <p:nvPr/>
        </p:nvCxnSpPr>
        <p:spPr>
          <a:xfrm>
            <a:off x="2856709" y="2611383"/>
            <a:ext cx="2945002" cy="0"/>
          </a:xfrm>
          <a:prstGeom prst="straightConnector1">
            <a:avLst/>
          </a:prstGeom>
          <a:noFill/>
          <a:ln w="41275" cap="flat">
            <a:solidFill>
              <a:srgbClr val="00B0F0"/>
            </a:solidFill>
            <a:prstDash val="solid"/>
            <a:bevel/>
            <a:tailEnd type="triangle"/>
          </a:ln>
          <a:effectLst/>
        </p:spPr>
        <p:style>
          <a:lnRef idx="0">
            <a:scrgbClr r="0" g="0" b="0"/>
          </a:lnRef>
          <a:fillRef idx="0">
            <a:scrgbClr r="0" g="0" b="0"/>
          </a:fillRef>
          <a:effectRef idx="0">
            <a:scrgbClr r="0" g="0" b="0"/>
          </a:effectRef>
          <a:fontRef idx="none"/>
        </p:style>
      </p:cxnSp>
      <p:grpSp>
        <p:nvGrpSpPr>
          <p:cNvPr id="18" name="Group 17">
            <a:extLst>
              <a:ext uri="{FF2B5EF4-FFF2-40B4-BE49-F238E27FC236}">
                <a16:creationId xmlns:a16="http://schemas.microsoft.com/office/drawing/2014/main" id="{09A148CB-204E-EC40-8CCB-4EDC0583CDD7}"/>
              </a:ext>
            </a:extLst>
          </p:cNvPr>
          <p:cNvGrpSpPr/>
          <p:nvPr/>
        </p:nvGrpSpPr>
        <p:grpSpPr>
          <a:xfrm>
            <a:off x="5865822" y="2122186"/>
            <a:ext cx="2421907" cy="963022"/>
            <a:chOff x="7821095" y="1686580"/>
            <a:chExt cx="3229209" cy="1284028"/>
          </a:xfrm>
        </p:grpSpPr>
        <p:sp>
          <p:nvSpPr>
            <p:cNvPr id="20" name="Trapezoid 19">
              <a:extLst>
                <a:ext uri="{FF2B5EF4-FFF2-40B4-BE49-F238E27FC236}">
                  <a16:creationId xmlns:a16="http://schemas.microsoft.com/office/drawing/2014/main" id="{F0AB7C80-1EA5-DE4D-BED9-82016E04F1B6}"/>
                </a:ext>
              </a:extLst>
            </p:cNvPr>
            <p:cNvSpPr/>
            <p:nvPr/>
          </p:nvSpPr>
          <p:spPr>
            <a:xfrm rot="5400000">
              <a:off x="7603547" y="2068321"/>
              <a:ext cx="1096255" cy="530540"/>
            </a:xfrm>
            <a:prstGeom prst="trapezoid">
              <a:avLst/>
            </a:prstGeom>
            <a:solidFill>
              <a:srgbClr val="FFFFFF"/>
            </a:solidFill>
            <a:ln w="25400" cap="flat">
              <a:solidFill>
                <a:srgbClr val="7030A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1" name="TextBox 20">
              <a:extLst>
                <a:ext uri="{FF2B5EF4-FFF2-40B4-BE49-F238E27FC236}">
                  <a16:creationId xmlns:a16="http://schemas.microsoft.com/office/drawing/2014/main" id="{2303A0E2-4840-A642-B1BA-635706062F6D}"/>
                </a:ext>
              </a:extLst>
            </p:cNvPr>
            <p:cNvSpPr txBox="1"/>
            <p:nvPr/>
          </p:nvSpPr>
          <p:spPr>
            <a:xfrm>
              <a:off x="7821095" y="2068890"/>
              <a:ext cx="789957"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7030A0"/>
                  </a:solidFill>
                  <a:latin typeface="Arial" panose="020B0604020202020204" pitchFamily="34" charset="0"/>
                  <a:ea typeface="Calibri"/>
                  <a:cs typeface="Arial" panose="020B0604020202020204" pitchFamily="34" charset="0"/>
                  <a:sym typeface="Calibri"/>
                </a:rPr>
                <a:t>CNN</a:t>
              </a:r>
            </a:p>
          </p:txBody>
        </p:sp>
        <p:sp>
          <p:nvSpPr>
            <p:cNvPr id="22" name="TextBox 21">
              <a:extLst>
                <a:ext uri="{FF2B5EF4-FFF2-40B4-BE49-F238E27FC236}">
                  <a16:creationId xmlns:a16="http://schemas.microsoft.com/office/drawing/2014/main" id="{7C7E7200-AE7F-A54D-AD1E-DCB262C8C686}"/>
                </a:ext>
              </a:extLst>
            </p:cNvPr>
            <p:cNvSpPr txBox="1"/>
            <p:nvPr/>
          </p:nvSpPr>
          <p:spPr>
            <a:xfrm>
              <a:off x="9148932" y="1686580"/>
              <a:ext cx="909648"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deer?</a:t>
              </a:r>
            </a:p>
          </p:txBody>
        </p:sp>
        <p:sp>
          <p:nvSpPr>
            <p:cNvPr id="23" name="TextBox 22">
              <a:extLst>
                <a:ext uri="{FF2B5EF4-FFF2-40B4-BE49-F238E27FC236}">
                  <a16:creationId xmlns:a16="http://schemas.microsoft.com/office/drawing/2014/main" id="{432DCEE3-3163-5542-9476-B6126DF68B72}"/>
                </a:ext>
              </a:extLst>
            </p:cNvPr>
            <p:cNvSpPr txBox="1"/>
            <p:nvPr/>
          </p:nvSpPr>
          <p:spPr>
            <a:xfrm>
              <a:off x="9148932" y="2070508"/>
              <a:ext cx="704464"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cat?</a:t>
              </a:r>
            </a:p>
          </p:txBody>
        </p:sp>
        <p:sp>
          <p:nvSpPr>
            <p:cNvPr id="24" name="TextBox 23">
              <a:extLst>
                <a:ext uri="{FF2B5EF4-FFF2-40B4-BE49-F238E27FC236}">
                  <a16:creationId xmlns:a16="http://schemas.microsoft.com/office/drawing/2014/main" id="{0A28E429-41CA-9146-93D9-B44794E35352}"/>
                </a:ext>
              </a:extLst>
            </p:cNvPr>
            <p:cNvSpPr txBox="1"/>
            <p:nvPr/>
          </p:nvSpPr>
          <p:spPr>
            <a:xfrm>
              <a:off x="9148932" y="2478169"/>
              <a:ext cx="1901372" cy="492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background?</a:t>
              </a:r>
            </a:p>
          </p:txBody>
        </p:sp>
        <p:cxnSp>
          <p:nvCxnSpPr>
            <p:cNvPr id="25" name="Straight Arrow Connector 24">
              <a:extLst>
                <a:ext uri="{FF2B5EF4-FFF2-40B4-BE49-F238E27FC236}">
                  <a16:creationId xmlns:a16="http://schemas.microsoft.com/office/drawing/2014/main" id="{6801C28A-82AA-7546-A3AD-E19821F220A4}"/>
                </a:ext>
              </a:extLst>
            </p:cNvPr>
            <p:cNvCxnSpPr>
              <a:cxnSpLocks/>
            </p:cNvCxnSpPr>
            <p:nvPr/>
          </p:nvCxnSpPr>
          <p:spPr>
            <a:xfrm flipV="1">
              <a:off x="8526333" y="2328594"/>
              <a:ext cx="539970" cy="4737"/>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57323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14726 -0.00763 0.2944 -0.01504 0.275 0.0044 C 0.2556 0.02408 -0.11498 0.0963 -0.11615 0.11783 C -0.11745 0.13936 0.26497 0.10301 0.26758 0.13334 C 0.27005 0.16366 -0.10078 0.26945 -0.10117 0.3 C -0.10156 0.33079 0.08164 0.32431 0.26497 0.31783 " pathEditMode="relative" ptsTypes="AAAAAA">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solidFill>
                  <a:srgbClr val="0070C0"/>
                </a:solidFill>
              </a:rPr>
              <a:t>Object Detection as Classification with Box Proposals</a:t>
            </a:r>
          </a:p>
        </p:txBody>
      </p:sp>
      <p:pic>
        <p:nvPicPr>
          <p:cNvPr id="5" name="Picture 4"/>
          <p:cNvPicPr>
            <a:picLocks noChangeAspect="1"/>
          </p:cNvPicPr>
          <p:nvPr/>
        </p:nvPicPr>
        <p:blipFill rotWithShape="1">
          <a:blip r:embed="rId3"/>
          <a:srcRect l="3073" t="-417" r="5174" b="12348"/>
          <a:stretch/>
        </p:blipFill>
        <p:spPr>
          <a:xfrm>
            <a:off x="978196" y="2218217"/>
            <a:ext cx="4444409" cy="2711303"/>
          </a:xfrm>
          <a:prstGeom prst="rect">
            <a:avLst/>
          </a:prstGeom>
        </p:spPr>
      </p:pic>
      <p:sp>
        <p:nvSpPr>
          <p:cNvPr id="18" name="Rectangle 17"/>
          <p:cNvSpPr/>
          <p:nvPr/>
        </p:nvSpPr>
        <p:spPr>
          <a:xfrm>
            <a:off x="1510301" y="3202417"/>
            <a:ext cx="2054832"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0" name="Rectangle 19"/>
          <p:cNvSpPr/>
          <p:nvPr/>
        </p:nvSpPr>
        <p:spPr>
          <a:xfrm>
            <a:off x="1191804" y="3325708"/>
            <a:ext cx="2496619"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1" name="Rectangle 20"/>
          <p:cNvSpPr/>
          <p:nvPr/>
        </p:nvSpPr>
        <p:spPr>
          <a:xfrm>
            <a:off x="4171309" y="3389203"/>
            <a:ext cx="1006867"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2" name="Rectangle 21"/>
          <p:cNvSpPr/>
          <p:nvPr/>
        </p:nvSpPr>
        <p:spPr>
          <a:xfrm>
            <a:off x="3883631" y="2732747"/>
            <a:ext cx="1397286"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3" name="Rectangle 22"/>
          <p:cNvSpPr/>
          <p:nvPr/>
        </p:nvSpPr>
        <p:spPr>
          <a:xfrm>
            <a:off x="1424047" y="3244708"/>
            <a:ext cx="3856871"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4" name="Rectangle 23"/>
          <p:cNvSpPr/>
          <p:nvPr/>
        </p:nvSpPr>
        <p:spPr>
          <a:xfrm>
            <a:off x="1510301" y="3346363"/>
            <a:ext cx="2054832"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5" name="Rectangle 24"/>
          <p:cNvSpPr/>
          <p:nvPr/>
        </p:nvSpPr>
        <p:spPr>
          <a:xfrm>
            <a:off x="1530851" y="2932540"/>
            <a:ext cx="1006867"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6" name="Rectangle 25"/>
          <p:cNvSpPr/>
          <p:nvPr/>
        </p:nvSpPr>
        <p:spPr>
          <a:xfrm>
            <a:off x="2116477" y="3392041"/>
            <a:ext cx="1345914"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84018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859DB5E-7F3A-47D0-9897-F132E72FA5BE}"/>
              </a:ext>
            </a:extLst>
          </p:cNvPr>
          <p:cNvPicPr>
            <a:picLocks noChangeAspect="1"/>
          </p:cNvPicPr>
          <p:nvPr/>
        </p:nvPicPr>
        <p:blipFill>
          <a:blip r:embed="rId3"/>
          <a:stretch>
            <a:fillRect/>
          </a:stretch>
        </p:blipFill>
        <p:spPr>
          <a:xfrm>
            <a:off x="914400" y="1807089"/>
            <a:ext cx="6856261" cy="3243822"/>
          </a:xfrm>
          <a:prstGeom prst="rect">
            <a:avLst/>
          </a:prstGeom>
        </p:spPr>
      </p:pic>
      <p:sp>
        <p:nvSpPr>
          <p:cNvPr id="7" name="Titolo 1">
            <a:extLst>
              <a:ext uri="{FF2B5EF4-FFF2-40B4-BE49-F238E27FC236}">
                <a16:creationId xmlns:a16="http://schemas.microsoft.com/office/drawing/2014/main" id="{83721B45-1A25-40BD-A0DD-E4BEB4A85BAF}"/>
              </a:ext>
            </a:extLst>
          </p:cNvPr>
          <p:cNvSpPr>
            <a:spLocks noGrp="1"/>
          </p:cNvSpPr>
          <p:nvPr>
            <p:ph type="title"/>
          </p:nvPr>
        </p:nvSpPr>
        <p:spPr/>
        <p:txBody>
          <a:bodyPr vert="horz" lIns="91440" tIns="45720" rIns="91440" bIns="45720" rtlCol="0" anchor="ctr">
            <a:noAutofit/>
          </a:bodyPr>
          <a:lstStyle/>
          <a:p>
            <a:r>
              <a:rPr lang="it-IT" dirty="0">
                <a:solidFill>
                  <a:srgbClr val="0070C0"/>
                </a:solidFill>
              </a:rPr>
              <a:t>Object </a:t>
            </a:r>
            <a:r>
              <a:rPr lang="it-IT" dirty="0" err="1">
                <a:solidFill>
                  <a:srgbClr val="0070C0"/>
                </a:solidFill>
              </a:rPr>
              <a:t>detection</a:t>
            </a:r>
            <a:r>
              <a:rPr lang="it-IT" dirty="0">
                <a:solidFill>
                  <a:srgbClr val="0070C0"/>
                </a:solidFill>
              </a:rPr>
              <a:t> circa 2007</a:t>
            </a:r>
          </a:p>
        </p:txBody>
      </p:sp>
      <p:sp>
        <p:nvSpPr>
          <p:cNvPr id="3" name="Slide Number Placeholder 2">
            <a:extLst>
              <a:ext uri="{FF2B5EF4-FFF2-40B4-BE49-F238E27FC236}">
                <a16:creationId xmlns:a16="http://schemas.microsoft.com/office/drawing/2014/main" id="{914EFD2A-68BD-7443-BC8D-99216BCE344D}"/>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13</a:t>
            </a:fld>
            <a:endParaRPr lang="en-US" b="1" kern="1200">
              <a:ea typeface="+mn-ea"/>
              <a:cs typeface="+mn-cs"/>
            </a:endParaRPr>
          </a:p>
        </p:txBody>
      </p:sp>
      <p:sp>
        <p:nvSpPr>
          <p:cNvPr id="2" name="TextBox 1">
            <a:extLst>
              <a:ext uri="{FF2B5EF4-FFF2-40B4-BE49-F238E27FC236}">
                <a16:creationId xmlns:a16="http://schemas.microsoft.com/office/drawing/2014/main" id="{56CE5D66-6122-4642-B3EE-B5953CBBF8D6}"/>
              </a:ext>
            </a:extLst>
          </p:cNvPr>
          <p:cNvSpPr txBox="1"/>
          <p:nvPr/>
        </p:nvSpPr>
        <p:spPr>
          <a:xfrm>
            <a:off x="533400" y="5451525"/>
            <a:ext cx="8836714" cy="369332"/>
          </a:xfrm>
          <a:prstGeom prst="rect">
            <a:avLst/>
          </a:prstGeom>
          <a:noFill/>
        </p:spPr>
        <p:txBody>
          <a:bodyPr wrap="none" rtlCol="0">
            <a:spAutoFit/>
          </a:bodyPr>
          <a:lstStyle/>
          <a:p>
            <a:r>
              <a:rPr lang="en-GB" dirty="0"/>
              <a:t>Based on HOG, deformable model representing different parts and a SVM classifier: </a:t>
            </a:r>
          </a:p>
        </p:txBody>
      </p:sp>
      <p:pic>
        <p:nvPicPr>
          <p:cNvPr id="8" name="Picture 7" descr="A picture containing text, watch&#10;&#10;Description automatically generated">
            <a:extLst>
              <a:ext uri="{FF2B5EF4-FFF2-40B4-BE49-F238E27FC236}">
                <a16:creationId xmlns:a16="http://schemas.microsoft.com/office/drawing/2014/main" id="{28374A47-A4D8-0C47-863E-F263CF23C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894732"/>
            <a:ext cx="4959350" cy="925477"/>
          </a:xfrm>
          <a:prstGeom prst="rect">
            <a:avLst/>
          </a:prstGeom>
        </p:spPr>
      </p:pic>
    </p:spTree>
    <p:extLst>
      <p:ext uri="{BB962C8B-B14F-4D97-AF65-F5344CB8AC3E}">
        <p14:creationId xmlns:p14="http://schemas.microsoft.com/office/powerpoint/2010/main" val="4272034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12D476C-9856-4AEC-9D5D-CD4D59A9A1D9}"/>
              </a:ext>
            </a:extLst>
          </p:cNvPr>
          <p:cNvSpPr>
            <a:spLocks noGrp="1"/>
          </p:cNvSpPr>
          <p:nvPr>
            <p:ph type="title"/>
          </p:nvPr>
        </p:nvSpPr>
        <p:spPr/>
        <p:txBody>
          <a:bodyPr>
            <a:normAutofit fontScale="90000"/>
          </a:bodyPr>
          <a:lstStyle/>
          <a:p>
            <a:r>
              <a:rPr lang="it-IT" dirty="0">
                <a:solidFill>
                  <a:srgbClr val="0070C0"/>
                </a:solidFill>
              </a:rPr>
              <a:t>Object </a:t>
            </a:r>
            <a:r>
              <a:rPr lang="it-IT" dirty="0" err="1">
                <a:solidFill>
                  <a:srgbClr val="0070C0"/>
                </a:solidFill>
              </a:rPr>
              <a:t>detection</a:t>
            </a:r>
            <a:r>
              <a:rPr lang="it-IT" dirty="0">
                <a:solidFill>
                  <a:srgbClr val="0070C0"/>
                </a:solidFill>
              </a:rPr>
              <a:t> </a:t>
            </a:r>
            <a:r>
              <a:rPr lang="it-IT" dirty="0" err="1">
                <a:solidFill>
                  <a:srgbClr val="0070C0"/>
                </a:solidFill>
              </a:rPr>
              <a:t>today</a:t>
            </a:r>
            <a:r>
              <a:rPr lang="it-IT" dirty="0">
                <a:solidFill>
                  <a:srgbClr val="0070C0"/>
                </a:solidFill>
              </a:rPr>
              <a:t> </a:t>
            </a:r>
            <a:r>
              <a:rPr lang="it-IT" dirty="0" err="1">
                <a:solidFill>
                  <a:srgbClr val="0070C0"/>
                </a:solidFill>
              </a:rPr>
              <a:t>is</a:t>
            </a:r>
            <a:r>
              <a:rPr lang="it-IT" dirty="0">
                <a:solidFill>
                  <a:srgbClr val="0070C0"/>
                </a:solidFill>
              </a:rPr>
              <a:t> </a:t>
            </a:r>
            <a:r>
              <a:rPr lang="it-IT" dirty="0" err="1">
                <a:solidFill>
                  <a:srgbClr val="0070C0"/>
                </a:solidFill>
              </a:rPr>
              <a:t>based</a:t>
            </a:r>
            <a:r>
              <a:rPr lang="it-IT" dirty="0">
                <a:solidFill>
                  <a:srgbClr val="0070C0"/>
                </a:solidFill>
              </a:rPr>
              <a:t> on </a:t>
            </a:r>
            <a:r>
              <a:rPr lang="it-IT" dirty="0" err="1">
                <a:solidFill>
                  <a:srgbClr val="0070C0"/>
                </a:solidFill>
              </a:rPr>
              <a:t>Deep</a:t>
            </a:r>
            <a:r>
              <a:rPr lang="it-IT" dirty="0">
                <a:solidFill>
                  <a:srgbClr val="0070C0"/>
                </a:solidFill>
              </a:rPr>
              <a:t> </a:t>
            </a:r>
            <a:r>
              <a:rPr lang="it-IT" dirty="0" err="1">
                <a:solidFill>
                  <a:srgbClr val="0070C0"/>
                </a:solidFill>
              </a:rPr>
              <a:t>learning</a:t>
            </a:r>
            <a:endParaRPr lang="it-IT" dirty="0">
              <a:solidFill>
                <a:srgbClr val="0070C0"/>
              </a:solidFill>
            </a:endParaRPr>
          </a:p>
        </p:txBody>
      </p:sp>
      <p:sp>
        <p:nvSpPr>
          <p:cNvPr id="2" name="Slide Number Placeholder 1">
            <a:extLst>
              <a:ext uri="{FF2B5EF4-FFF2-40B4-BE49-F238E27FC236}">
                <a16:creationId xmlns:a16="http://schemas.microsoft.com/office/drawing/2014/main" id="{A445ABC8-668B-DE4E-B190-26BDA87C8FAE}"/>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14</a:t>
            </a:fld>
            <a:endParaRPr lang="en-US" b="1" kern="1200">
              <a:ea typeface="+mn-ea"/>
              <a:cs typeface="+mn-cs"/>
            </a:endParaRPr>
          </a:p>
        </p:txBody>
      </p:sp>
      <p:pic>
        <p:nvPicPr>
          <p:cNvPr id="5" name="Immagine 4">
            <a:extLst>
              <a:ext uri="{FF2B5EF4-FFF2-40B4-BE49-F238E27FC236}">
                <a16:creationId xmlns:a16="http://schemas.microsoft.com/office/drawing/2014/main" id="{E4765A02-9D13-4164-9C27-A7AB68826244}"/>
              </a:ext>
            </a:extLst>
          </p:cNvPr>
          <p:cNvPicPr>
            <a:picLocks noChangeAspect="1"/>
          </p:cNvPicPr>
          <p:nvPr/>
        </p:nvPicPr>
        <p:blipFill>
          <a:blip r:embed="rId3"/>
          <a:stretch>
            <a:fillRect/>
          </a:stretch>
        </p:blipFill>
        <p:spPr>
          <a:xfrm>
            <a:off x="381000" y="1752600"/>
            <a:ext cx="8458200" cy="4857796"/>
          </a:xfrm>
          <a:prstGeom prst="rect">
            <a:avLst/>
          </a:prstGeom>
        </p:spPr>
      </p:pic>
    </p:spTree>
    <p:extLst>
      <p:ext uri="{BB962C8B-B14F-4D97-AF65-F5344CB8AC3E}">
        <p14:creationId xmlns:p14="http://schemas.microsoft.com/office/powerpoint/2010/main" val="4054825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ascal 2 Logo">
            <a:extLst>
              <a:ext uri="{FF2B5EF4-FFF2-40B4-BE49-F238E27FC236}">
                <a16:creationId xmlns:a16="http://schemas.microsoft.com/office/drawing/2014/main" id="{BE10A731-C724-4A2D-82EB-40182D158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00" y="1584731"/>
            <a:ext cx="2500313" cy="878681"/>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AF8625C9-35F8-4DB8-A11F-85BBCCC447C6}"/>
              </a:ext>
            </a:extLst>
          </p:cNvPr>
          <p:cNvPicPr>
            <a:picLocks noChangeAspect="1"/>
          </p:cNvPicPr>
          <p:nvPr/>
        </p:nvPicPr>
        <p:blipFill>
          <a:blip r:embed="rId4"/>
          <a:stretch>
            <a:fillRect/>
          </a:stretch>
        </p:blipFill>
        <p:spPr>
          <a:xfrm>
            <a:off x="3158916" y="1348429"/>
            <a:ext cx="2229164" cy="1369503"/>
          </a:xfrm>
          <a:prstGeom prst="rect">
            <a:avLst/>
          </a:prstGeom>
        </p:spPr>
      </p:pic>
      <p:pic>
        <p:nvPicPr>
          <p:cNvPr id="5" name="Immagine 4">
            <a:extLst>
              <a:ext uri="{FF2B5EF4-FFF2-40B4-BE49-F238E27FC236}">
                <a16:creationId xmlns:a16="http://schemas.microsoft.com/office/drawing/2014/main" id="{A33D49E1-9D37-4540-B782-68DCF4752387}"/>
              </a:ext>
            </a:extLst>
          </p:cNvPr>
          <p:cNvPicPr>
            <a:picLocks noChangeAspect="1"/>
          </p:cNvPicPr>
          <p:nvPr/>
        </p:nvPicPr>
        <p:blipFill>
          <a:blip r:embed="rId5"/>
          <a:stretch>
            <a:fillRect/>
          </a:stretch>
        </p:blipFill>
        <p:spPr>
          <a:xfrm>
            <a:off x="5475345" y="1450720"/>
            <a:ext cx="2979026" cy="868883"/>
          </a:xfrm>
          <a:prstGeom prst="rect">
            <a:avLst/>
          </a:prstGeom>
        </p:spPr>
      </p:pic>
      <p:pic>
        <p:nvPicPr>
          <p:cNvPr id="1028" name="Picture 4" descr="http://image-net.org/index_files/logo.jpg">
            <a:extLst>
              <a:ext uri="{FF2B5EF4-FFF2-40B4-BE49-F238E27FC236}">
                <a16:creationId xmlns:a16="http://schemas.microsoft.com/office/drawing/2014/main" id="{D759F335-6196-4105-87B1-B40C394E4E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46" y="3124267"/>
            <a:ext cx="1607344" cy="221456"/>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a:extLst>
              <a:ext uri="{FF2B5EF4-FFF2-40B4-BE49-F238E27FC236}">
                <a16:creationId xmlns:a16="http://schemas.microsoft.com/office/drawing/2014/main" id="{B1D93556-B259-46E8-994A-7A28EA6B8E6B}"/>
              </a:ext>
            </a:extLst>
          </p:cNvPr>
          <p:cNvSpPr/>
          <p:nvPr/>
        </p:nvSpPr>
        <p:spPr>
          <a:xfrm>
            <a:off x="2590800" y="3074603"/>
            <a:ext cx="6248400" cy="1600438"/>
          </a:xfrm>
          <a:prstGeom prst="rect">
            <a:avLst/>
          </a:prstGeom>
        </p:spPr>
        <p:txBody>
          <a:bodyPr wrap="square">
            <a:spAutoFit/>
          </a:bodyPr>
          <a:lstStyle/>
          <a:p>
            <a:r>
              <a:rPr lang="en-US" sz="1400" dirty="0"/>
              <a:t>ImageNet is an image dataset organized according to the WordNet hierarchy.</a:t>
            </a:r>
          </a:p>
          <a:p>
            <a:endParaRPr lang="en-US" sz="1400" dirty="0"/>
          </a:p>
          <a:p>
            <a:r>
              <a:rPr lang="en-US" sz="1400" dirty="0"/>
              <a:t>Each meaningful concept in WordNet, possibly described by multiple words or word phrases, is called a "synonym set" or "</a:t>
            </a:r>
            <a:r>
              <a:rPr lang="en-US" sz="1400" dirty="0" err="1"/>
              <a:t>synset</a:t>
            </a:r>
            <a:r>
              <a:rPr lang="en-US" sz="1400" dirty="0"/>
              <a:t>“. </a:t>
            </a:r>
          </a:p>
          <a:p>
            <a:endParaRPr lang="en-US" sz="1400" dirty="0"/>
          </a:p>
          <a:p>
            <a:r>
              <a:rPr lang="en-US" sz="1400" dirty="0"/>
              <a:t>Average of 1000 images for every </a:t>
            </a:r>
            <a:r>
              <a:rPr lang="en-US" sz="1400" dirty="0" err="1"/>
              <a:t>synset</a:t>
            </a:r>
            <a:r>
              <a:rPr lang="en-US" sz="1400" dirty="0"/>
              <a:t> : </a:t>
            </a:r>
            <a:r>
              <a:rPr lang="en-US" sz="1400" b="1" dirty="0"/>
              <a:t>in every image there is only one object.</a:t>
            </a:r>
            <a:endParaRPr lang="it-IT" sz="1400" b="1" dirty="0"/>
          </a:p>
        </p:txBody>
      </p:sp>
      <p:pic>
        <p:nvPicPr>
          <p:cNvPr id="10" name="Immagine 9">
            <a:extLst>
              <a:ext uri="{FF2B5EF4-FFF2-40B4-BE49-F238E27FC236}">
                <a16:creationId xmlns:a16="http://schemas.microsoft.com/office/drawing/2014/main" id="{59B15F29-837D-4BD6-B294-0A3AFA289474}"/>
              </a:ext>
            </a:extLst>
          </p:cNvPr>
          <p:cNvPicPr>
            <a:picLocks noChangeAspect="1"/>
          </p:cNvPicPr>
          <p:nvPr/>
        </p:nvPicPr>
        <p:blipFill>
          <a:blip r:embed="rId7"/>
          <a:stretch>
            <a:fillRect/>
          </a:stretch>
        </p:blipFill>
        <p:spPr>
          <a:xfrm>
            <a:off x="838200" y="4600203"/>
            <a:ext cx="5715000" cy="2119271"/>
          </a:xfrm>
          <a:prstGeom prst="rect">
            <a:avLst/>
          </a:prstGeom>
        </p:spPr>
      </p:pic>
      <p:sp>
        <p:nvSpPr>
          <p:cNvPr id="8" name="Titolo 1">
            <a:extLst>
              <a:ext uri="{FF2B5EF4-FFF2-40B4-BE49-F238E27FC236}">
                <a16:creationId xmlns:a16="http://schemas.microsoft.com/office/drawing/2014/main" id="{F6DFB120-EF56-4A46-8E09-5B302FC21A1D}"/>
              </a:ext>
            </a:extLst>
          </p:cNvPr>
          <p:cNvSpPr>
            <a:spLocks noGrp="1"/>
          </p:cNvSpPr>
          <p:nvPr>
            <p:ph type="title"/>
          </p:nvPr>
        </p:nvSpPr>
        <p:spPr/>
        <p:txBody>
          <a:bodyPr vert="horz" lIns="91440" tIns="45720" rIns="91440" bIns="45720" rtlCol="0" anchor="ctr">
            <a:noAutofit/>
          </a:bodyPr>
          <a:lstStyle/>
          <a:p>
            <a:r>
              <a:rPr lang="it-IT" dirty="0" err="1">
                <a:solidFill>
                  <a:srgbClr val="0070C0"/>
                </a:solidFill>
              </a:rPr>
              <a:t>Datasets</a:t>
            </a:r>
            <a:r>
              <a:rPr lang="it-IT" dirty="0">
                <a:solidFill>
                  <a:srgbClr val="0070C0"/>
                </a:solidFill>
              </a:rPr>
              <a:t> for Object </a:t>
            </a:r>
            <a:r>
              <a:rPr lang="it-IT" dirty="0" err="1">
                <a:solidFill>
                  <a:srgbClr val="0070C0"/>
                </a:solidFill>
              </a:rPr>
              <a:t>detection</a:t>
            </a:r>
            <a:endParaRPr lang="it-IT" dirty="0">
              <a:solidFill>
                <a:srgbClr val="0070C0"/>
              </a:solidFill>
            </a:endParaRPr>
          </a:p>
        </p:txBody>
      </p:sp>
      <p:sp>
        <p:nvSpPr>
          <p:cNvPr id="2" name="Slide Number Placeholder 1">
            <a:extLst>
              <a:ext uri="{FF2B5EF4-FFF2-40B4-BE49-F238E27FC236}">
                <a16:creationId xmlns:a16="http://schemas.microsoft.com/office/drawing/2014/main" id="{856F30B3-2A5D-6049-9211-084A98E4B890}"/>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15</a:t>
            </a:fld>
            <a:endParaRPr lang="en-US" b="1" kern="1200">
              <a:ea typeface="+mn-ea"/>
              <a:cs typeface="+mn-cs"/>
            </a:endParaRPr>
          </a:p>
        </p:txBody>
      </p:sp>
      <p:pic>
        <p:nvPicPr>
          <p:cNvPr id="3" name="Picture 2" descr="drawing">
            <a:extLst>
              <a:ext uri="{FF2B5EF4-FFF2-40B4-BE49-F238E27FC236}">
                <a16:creationId xmlns:a16="http://schemas.microsoft.com/office/drawing/2014/main" id="{EC173A47-E2AD-029E-3A92-AF12971862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564" y="3452443"/>
            <a:ext cx="1633239" cy="110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4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Logo">
            <a:extLst>
              <a:ext uri="{FF2B5EF4-FFF2-40B4-BE49-F238E27FC236}">
                <a16:creationId xmlns:a16="http://schemas.microsoft.com/office/drawing/2014/main" id="{2018266A-A7E9-444E-ABA0-0753DF85A5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55" y="1790422"/>
            <a:ext cx="3912245" cy="121035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0347953-66A7-4489-8C37-F88691781D7A}"/>
              </a:ext>
            </a:extLst>
          </p:cNvPr>
          <p:cNvPicPr>
            <a:picLocks noChangeAspect="1"/>
          </p:cNvPicPr>
          <p:nvPr/>
        </p:nvPicPr>
        <p:blipFill>
          <a:blip r:embed="rId4"/>
          <a:stretch>
            <a:fillRect/>
          </a:stretch>
        </p:blipFill>
        <p:spPr>
          <a:xfrm>
            <a:off x="275862" y="4042138"/>
            <a:ext cx="4210306" cy="2249214"/>
          </a:xfrm>
          <a:prstGeom prst="rect">
            <a:avLst/>
          </a:prstGeom>
        </p:spPr>
      </p:pic>
      <p:sp>
        <p:nvSpPr>
          <p:cNvPr id="5" name="Titolo 1">
            <a:extLst>
              <a:ext uri="{FF2B5EF4-FFF2-40B4-BE49-F238E27FC236}">
                <a16:creationId xmlns:a16="http://schemas.microsoft.com/office/drawing/2014/main" id="{BCCC38D8-EC4D-C041-B8EA-A4AA92745527}"/>
              </a:ext>
            </a:extLst>
          </p:cNvPr>
          <p:cNvSpPr>
            <a:spLocks noGrp="1"/>
          </p:cNvSpPr>
          <p:nvPr>
            <p:ph type="title"/>
          </p:nvPr>
        </p:nvSpPr>
        <p:spPr/>
        <p:txBody>
          <a:bodyPr vert="horz" lIns="91440" tIns="45720" rIns="91440" bIns="45720" rtlCol="0" anchor="ctr">
            <a:noAutofit/>
          </a:bodyPr>
          <a:lstStyle/>
          <a:p>
            <a:r>
              <a:rPr lang="it-IT" dirty="0" err="1">
                <a:solidFill>
                  <a:srgbClr val="0070C0"/>
                </a:solidFill>
              </a:rPr>
              <a:t>Datasets</a:t>
            </a:r>
            <a:r>
              <a:rPr lang="it-IT" dirty="0">
                <a:solidFill>
                  <a:srgbClr val="0070C0"/>
                </a:solidFill>
              </a:rPr>
              <a:t> for Object </a:t>
            </a:r>
            <a:r>
              <a:rPr lang="it-IT" dirty="0" err="1">
                <a:solidFill>
                  <a:srgbClr val="0070C0"/>
                </a:solidFill>
              </a:rPr>
              <a:t>detection</a:t>
            </a:r>
            <a:r>
              <a:rPr lang="it-IT" dirty="0">
                <a:solidFill>
                  <a:srgbClr val="0070C0"/>
                </a:solidFill>
              </a:rPr>
              <a:t> (2014)</a:t>
            </a:r>
          </a:p>
        </p:txBody>
      </p:sp>
      <p:sp>
        <p:nvSpPr>
          <p:cNvPr id="2" name="Slide Number Placeholder 1">
            <a:extLst>
              <a:ext uri="{FF2B5EF4-FFF2-40B4-BE49-F238E27FC236}">
                <a16:creationId xmlns:a16="http://schemas.microsoft.com/office/drawing/2014/main" id="{98EE8D56-2836-4F48-830B-BAE5F96E9FC3}"/>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16</a:t>
            </a:fld>
            <a:endParaRPr lang="en-US" b="1" kern="1200">
              <a:ea typeface="+mn-ea"/>
              <a:cs typeface="+mn-cs"/>
            </a:endParaRPr>
          </a:p>
        </p:txBody>
      </p:sp>
      <p:sp>
        <p:nvSpPr>
          <p:cNvPr id="9" name="TextBox 8">
            <a:extLst>
              <a:ext uri="{FF2B5EF4-FFF2-40B4-BE49-F238E27FC236}">
                <a16:creationId xmlns:a16="http://schemas.microsoft.com/office/drawing/2014/main" id="{09434A83-A178-864A-A867-3A1C6B53576E}"/>
              </a:ext>
            </a:extLst>
          </p:cNvPr>
          <p:cNvSpPr txBox="1"/>
          <p:nvPr/>
        </p:nvSpPr>
        <p:spPr>
          <a:xfrm>
            <a:off x="5105400" y="1697228"/>
            <a:ext cx="4572000" cy="2585323"/>
          </a:xfrm>
          <a:prstGeom prst="rect">
            <a:avLst/>
          </a:prstGeom>
          <a:noFill/>
        </p:spPr>
        <p:txBody>
          <a:bodyPr wrap="square">
            <a:spAutoFit/>
          </a:bodyPr>
          <a:lstStyle/>
          <a:p>
            <a:pPr algn="just">
              <a:buFont typeface="Arial" panose="020B0604020202020204" pitchFamily="34" charset="0"/>
              <a:buChar char="•"/>
            </a:pPr>
            <a:r>
              <a:rPr lang="en-GB" b="1" i="0" dirty="0">
                <a:effectLst/>
                <a:latin typeface="Helvetica Neue" panose="02000503000000020004" pitchFamily="2" charset="0"/>
              </a:rPr>
              <a:t>80 object categories</a:t>
            </a:r>
          </a:p>
          <a:p>
            <a:pPr algn="just">
              <a:buFont typeface="Arial" panose="020B0604020202020204" pitchFamily="34" charset="0"/>
              <a:buChar char="•"/>
            </a:pPr>
            <a:r>
              <a:rPr lang="en-GB" b="1" i="0" dirty="0">
                <a:effectLst/>
                <a:latin typeface="Helvetica Neue" panose="02000503000000020004" pitchFamily="2" charset="0"/>
              </a:rPr>
              <a:t>330K images (&gt;200K labelled)</a:t>
            </a:r>
          </a:p>
          <a:p>
            <a:pPr algn="just">
              <a:buFont typeface="Arial" panose="020B0604020202020204" pitchFamily="34" charset="0"/>
              <a:buChar char="•"/>
            </a:pPr>
            <a:r>
              <a:rPr lang="en-GB" i="0" dirty="0">
                <a:effectLst/>
                <a:latin typeface="Helvetica Neue" panose="02000503000000020004" pitchFamily="2" charset="0"/>
              </a:rPr>
              <a:t>Recognition in context</a:t>
            </a:r>
          </a:p>
          <a:p>
            <a:pPr algn="just">
              <a:buFont typeface="Arial" panose="020B0604020202020204" pitchFamily="34" charset="0"/>
              <a:buChar char="•"/>
            </a:pPr>
            <a:r>
              <a:rPr lang="en-GB" i="0" dirty="0">
                <a:effectLst/>
                <a:latin typeface="Helvetica Neue" panose="02000503000000020004" pitchFamily="2" charset="0"/>
              </a:rPr>
              <a:t>Object segmentation</a:t>
            </a:r>
          </a:p>
          <a:p>
            <a:pPr algn="just">
              <a:buFont typeface="Arial" panose="020B0604020202020204" pitchFamily="34" charset="0"/>
              <a:buChar char="•"/>
            </a:pPr>
            <a:r>
              <a:rPr lang="en-GB" i="0" dirty="0">
                <a:effectLst/>
                <a:latin typeface="Helvetica Neue" panose="02000503000000020004" pitchFamily="2" charset="0"/>
              </a:rPr>
              <a:t>Super-pixel stuff segmentation</a:t>
            </a:r>
          </a:p>
          <a:p>
            <a:pPr algn="just">
              <a:buFont typeface="Arial" panose="020B0604020202020204" pitchFamily="34" charset="0"/>
              <a:buChar char="•"/>
            </a:pPr>
            <a:r>
              <a:rPr lang="en-GB" i="0" dirty="0">
                <a:effectLst/>
                <a:latin typeface="Helvetica Neue" panose="02000503000000020004" pitchFamily="2" charset="0"/>
              </a:rPr>
              <a:t>1.5 million object instances</a:t>
            </a:r>
          </a:p>
          <a:p>
            <a:pPr algn="just">
              <a:buFont typeface="Arial" panose="020B0604020202020204" pitchFamily="34" charset="0"/>
              <a:buChar char="•"/>
            </a:pPr>
            <a:r>
              <a:rPr lang="en-GB" i="0" dirty="0">
                <a:effectLst/>
                <a:latin typeface="Helvetica Neue" panose="02000503000000020004" pitchFamily="2" charset="0"/>
              </a:rPr>
              <a:t>91 stuff categories</a:t>
            </a:r>
          </a:p>
          <a:p>
            <a:pPr algn="just">
              <a:buFont typeface="Arial" panose="020B0604020202020204" pitchFamily="34" charset="0"/>
              <a:buChar char="•"/>
            </a:pPr>
            <a:r>
              <a:rPr lang="en-GB" i="0" dirty="0">
                <a:effectLst/>
                <a:latin typeface="Helvetica Neue" panose="02000503000000020004" pitchFamily="2" charset="0"/>
              </a:rPr>
              <a:t>5 captions per image</a:t>
            </a:r>
          </a:p>
          <a:p>
            <a:pPr algn="just">
              <a:buFont typeface="Arial" panose="020B0604020202020204" pitchFamily="34" charset="0"/>
              <a:buChar char="•"/>
            </a:pPr>
            <a:r>
              <a:rPr lang="en-GB" i="0" dirty="0">
                <a:effectLst/>
                <a:latin typeface="Helvetica Neue" panose="02000503000000020004" pitchFamily="2" charset="0"/>
              </a:rPr>
              <a:t>250,000 people with key-points</a:t>
            </a:r>
          </a:p>
        </p:txBody>
      </p:sp>
      <p:pic>
        <p:nvPicPr>
          <p:cNvPr id="6" name="Picture 5" descr="A person swinging a golf club&#10;&#10;Description automatically generated">
            <a:extLst>
              <a:ext uri="{FF2B5EF4-FFF2-40B4-BE49-F238E27FC236}">
                <a16:creationId xmlns:a16="http://schemas.microsoft.com/office/drawing/2014/main" id="{8495D531-F8FE-714D-B894-25BC64CBF1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4455779"/>
            <a:ext cx="2139950" cy="2055663"/>
          </a:xfrm>
          <a:prstGeom prst="rect">
            <a:avLst/>
          </a:prstGeom>
        </p:spPr>
      </p:pic>
    </p:spTree>
    <p:extLst>
      <p:ext uri="{BB962C8B-B14F-4D97-AF65-F5344CB8AC3E}">
        <p14:creationId xmlns:p14="http://schemas.microsoft.com/office/powerpoint/2010/main" val="3778633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5C43-64C3-CDD1-3A04-2E86789BD090}"/>
              </a:ext>
            </a:extLst>
          </p:cNvPr>
          <p:cNvSpPr>
            <a:spLocks noGrp="1"/>
          </p:cNvSpPr>
          <p:nvPr>
            <p:ph type="title"/>
          </p:nvPr>
        </p:nvSpPr>
        <p:spPr/>
        <p:txBody>
          <a:bodyPr/>
          <a:lstStyle/>
          <a:p>
            <a:r>
              <a:rPr lang="es-ES_tradnl" dirty="0"/>
              <a:t>MS COCO</a:t>
            </a:r>
          </a:p>
        </p:txBody>
      </p:sp>
      <p:sp>
        <p:nvSpPr>
          <p:cNvPr id="4" name="Slide Number Placeholder 3">
            <a:extLst>
              <a:ext uri="{FF2B5EF4-FFF2-40B4-BE49-F238E27FC236}">
                <a16:creationId xmlns:a16="http://schemas.microsoft.com/office/drawing/2014/main" id="{3F1CC515-29E1-5DB2-A142-4AE8D5327626}"/>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17</a:t>
            </a:fld>
            <a:endParaRPr lang="en-US" b="1" kern="1200">
              <a:ea typeface="+mn-ea"/>
              <a:cs typeface="+mn-cs"/>
            </a:endParaRPr>
          </a:p>
        </p:txBody>
      </p:sp>
      <p:pic>
        <p:nvPicPr>
          <p:cNvPr id="8" name="Imagen 7">
            <a:extLst>
              <a:ext uri="{FF2B5EF4-FFF2-40B4-BE49-F238E27FC236}">
                <a16:creationId xmlns:a16="http://schemas.microsoft.com/office/drawing/2014/main" id="{67C0A499-3E41-DCA3-651F-A75241CE0F05}"/>
              </a:ext>
            </a:extLst>
          </p:cNvPr>
          <p:cNvPicPr>
            <a:picLocks noChangeAspect="1"/>
          </p:cNvPicPr>
          <p:nvPr/>
        </p:nvPicPr>
        <p:blipFill>
          <a:blip r:embed="rId2"/>
          <a:stretch>
            <a:fillRect/>
          </a:stretch>
        </p:blipFill>
        <p:spPr>
          <a:xfrm>
            <a:off x="228600" y="1316129"/>
            <a:ext cx="8686800" cy="5461142"/>
          </a:xfrm>
          <a:prstGeom prst="rect">
            <a:avLst/>
          </a:prstGeom>
        </p:spPr>
      </p:pic>
    </p:spTree>
    <p:extLst>
      <p:ext uri="{BB962C8B-B14F-4D97-AF65-F5344CB8AC3E}">
        <p14:creationId xmlns:p14="http://schemas.microsoft.com/office/powerpoint/2010/main" val="4103503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7137-2788-078E-019F-4D43136B71A1}"/>
              </a:ext>
            </a:extLst>
          </p:cNvPr>
          <p:cNvSpPr>
            <a:spLocks noGrp="1"/>
          </p:cNvSpPr>
          <p:nvPr>
            <p:ph type="title"/>
          </p:nvPr>
        </p:nvSpPr>
        <p:spPr/>
        <p:txBody>
          <a:bodyPr/>
          <a:lstStyle/>
          <a:p>
            <a:r>
              <a:rPr lang="es-ES_tradnl" dirty="0" err="1"/>
              <a:t>Paperswithcode</a:t>
            </a:r>
            <a:endParaRPr lang="es-ES_tradnl" dirty="0"/>
          </a:p>
        </p:txBody>
      </p:sp>
      <p:pic>
        <p:nvPicPr>
          <p:cNvPr id="6" name="Content Placeholder 5" descr="Graphical user interface, application&#10;&#10;Description automatically generated">
            <a:hlinkClick r:id="rId2"/>
            <a:extLst>
              <a:ext uri="{FF2B5EF4-FFF2-40B4-BE49-F238E27FC236}">
                <a16:creationId xmlns:a16="http://schemas.microsoft.com/office/drawing/2014/main" id="{4EC57704-0F38-7C62-20FB-83AEF70D63F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4936" y="1600200"/>
            <a:ext cx="7234127" cy="4876800"/>
          </a:xfrm>
        </p:spPr>
      </p:pic>
      <p:sp>
        <p:nvSpPr>
          <p:cNvPr id="4" name="Slide Number Placeholder 3">
            <a:extLst>
              <a:ext uri="{FF2B5EF4-FFF2-40B4-BE49-F238E27FC236}">
                <a16:creationId xmlns:a16="http://schemas.microsoft.com/office/drawing/2014/main" id="{B89B9BE0-6259-EFB5-45FC-F5907D43BE35}"/>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18</a:t>
            </a:fld>
            <a:endParaRPr lang="en-US" b="1" kern="1200">
              <a:ea typeface="+mn-ea"/>
              <a:cs typeface="+mn-cs"/>
            </a:endParaRPr>
          </a:p>
        </p:txBody>
      </p:sp>
      <p:pic>
        <p:nvPicPr>
          <p:cNvPr id="5" name="Imagen 4">
            <a:extLst>
              <a:ext uri="{FF2B5EF4-FFF2-40B4-BE49-F238E27FC236}">
                <a16:creationId xmlns:a16="http://schemas.microsoft.com/office/drawing/2014/main" id="{7652786A-B14C-CCF0-EB58-FAF6A275E8EA}"/>
              </a:ext>
            </a:extLst>
          </p:cNvPr>
          <p:cNvPicPr>
            <a:picLocks noChangeAspect="1"/>
          </p:cNvPicPr>
          <p:nvPr/>
        </p:nvPicPr>
        <p:blipFill>
          <a:blip r:embed="rId4"/>
          <a:stretch>
            <a:fillRect/>
          </a:stretch>
        </p:blipFill>
        <p:spPr>
          <a:xfrm>
            <a:off x="954936" y="1447800"/>
            <a:ext cx="4069485" cy="775455"/>
          </a:xfrm>
          <a:prstGeom prst="rect">
            <a:avLst/>
          </a:prstGeom>
        </p:spPr>
      </p:pic>
    </p:spTree>
    <p:extLst>
      <p:ext uri="{BB962C8B-B14F-4D97-AF65-F5344CB8AC3E}">
        <p14:creationId xmlns:p14="http://schemas.microsoft.com/office/powerpoint/2010/main" val="11146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1784B-6445-4A01-A79C-0FC83AB30BD5}"/>
              </a:ext>
            </a:extLst>
          </p:cNvPr>
          <p:cNvSpPr>
            <a:spLocks noGrp="1"/>
          </p:cNvSpPr>
          <p:nvPr>
            <p:ph type="title"/>
          </p:nvPr>
        </p:nvSpPr>
        <p:spPr/>
        <p:txBody>
          <a:bodyPr>
            <a:normAutofit fontScale="90000"/>
          </a:bodyPr>
          <a:lstStyle/>
          <a:p>
            <a:r>
              <a:rPr lang="en-US" sz="3600" dirty="0">
                <a:solidFill>
                  <a:srgbClr val="0070C0"/>
                </a:solidFill>
              </a:rPr>
              <a:t>2014: R-CNN - An Early Application of CNNs to Object Detection</a:t>
            </a:r>
            <a:br>
              <a:rPr lang="en-US" sz="1800" b="1" dirty="0">
                <a:solidFill>
                  <a:srgbClr val="0070C0"/>
                </a:solidFill>
              </a:rPr>
            </a:br>
            <a:endParaRPr lang="it-IT" sz="1800" dirty="0">
              <a:solidFill>
                <a:srgbClr val="0070C0"/>
              </a:solidFill>
            </a:endParaRPr>
          </a:p>
        </p:txBody>
      </p:sp>
      <p:sp>
        <p:nvSpPr>
          <p:cNvPr id="3" name="Slide Number Placeholder 2">
            <a:extLst>
              <a:ext uri="{FF2B5EF4-FFF2-40B4-BE49-F238E27FC236}">
                <a16:creationId xmlns:a16="http://schemas.microsoft.com/office/drawing/2014/main" id="{6A5A188F-1781-7345-9DE0-96AF7710162A}"/>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19</a:t>
            </a:fld>
            <a:endParaRPr lang="en-US" b="1" kern="1200">
              <a:ea typeface="+mn-ea"/>
              <a:cs typeface="+mn-cs"/>
            </a:endParaRPr>
          </a:p>
        </p:txBody>
      </p:sp>
      <p:pic>
        <p:nvPicPr>
          <p:cNvPr id="4" name="Immagine 3">
            <a:extLst>
              <a:ext uri="{FF2B5EF4-FFF2-40B4-BE49-F238E27FC236}">
                <a16:creationId xmlns:a16="http://schemas.microsoft.com/office/drawing/2014/main" id="{AE6E0470-0CF6-4C94-869C-AF103A48FDF9}"/>
              </a:ext>
            </a:extLst>
          </p:cNvPr>
          <p:cNvPicPr>
            <a:picLocks noChangeAspect="1"/>
          </p:cNvPicPr>
          <p:nvPr/>
        </p:nvPicPr>
        <p:blipFill>
          <a:blip r:embed="rId3"/>
          <a:stretch>
            <a:fillRect/>
          </a:stretch>
        </p:blipFill>
        <p:spPr>
          <a:xfrm>
            <a:off x="417062" y="2528455"/>
            <a:ext cx="8269738" cy="2819400"/>
          </a:xfrm>
          <a:prstGeom prst="rect">
            <a:avLst/>
          </a:prstGeom>
        </p:spPr>
      </p:pic>
      <p:sp>
        <p:nvSpPr>
          <p:cNvPr id="5" name="Rettangolo 4">
            <a:extLst>
              <a:ext uri="{FF2B5EF4-FFF2-40B4-BE49-F238E27FC236}">
                <a16:creationId xmlns:a16="http://schemas.microsoft.com/office/drawing/2014/main" id="{4216FBBD-9364-4049-A5A3-647AC598AE48}"/>
              </a:ext>
            </a:extLst>
          </p:cNvPr>
          <p:cNvSpPr/>
          <p:nvPr/>
        </p:nvSpPr>
        <p:spPr>
          <a:xfrm>
            <a:off x="609599" y="2054918"/>
            <a:ext cx="7924801" cy="461665"/>
          </a:xfrm>
          <a:prstGeom prst="rect">
            <a:avLst/>
          </a:prstGeom>
        </p:spPr>
        <p:txBody>
          <a:bodyPr wrap="square">
            <a:spAutoFit/>
          </a:bodyPr>
          <a:lstStyle/>
          <a:p>
            <a:r>
              <a:rPr lang="en-US" sz="2400" i="1" dirty="0">
                <a:solidFill>
                  <a:srgbClr val="0070C0"/>
                </a:solidFill>
              </a:rPr>
              <a:t>To what extent do CNN generalize to object detection?</a:t>
            </a:r>
            <a:endParaRPr lang="it-IT" sz="2400" dirty="0">
              <a:solidFill>
                <a:srgbClr val="0070C0"/>
              </a:solidFill>
            </a:endParaRPr>
          </a:p>
        </p:txBody>
      </p:sp>
      <p:sp>
        <p:nvSpPr>
          <p:cNvPr id="6" name="Rettangolo 5">
            <a:extLst>
              <a:ext uri="{FF2B5EF4-FFF2-40B4-BE49-F238E27FC236}">
                <a16:creationId xmlns:a16="http://schemas.microsoft.com/office/drawing/2014/main" id="{4216FBBD-9364-4049-A5A3-647AC598AE48}"/>
              </a:ext>
            </a:extLst>
          </p:cNvPr>
          <p:cNvSpPr/>
          <p:nvPr/>
        </p:nvSpPr>
        <p:spPr>
          <a:xfrm>
            <a:off x="1221856" y="5632102"/>
            <a:ext cx="6355349" cy="461665"/>
          </a:xfrm>
          <a:prstGeom prst="rect">
            <a:avLst/>
          </a:prstGeom>
        </p:spPr>
        <p:txBody>
          <a:bodyPr wrap="square">
            <a:spAutoFit/>
          </a:bodyPr>
          <a:lstStyle/>
          <a:p>
            <a:r>
              <a:rPr lang="en-US" sz="2400" i="1" dirty="0">
                <a:solidFill>
                  <a:srgbClr val="0070C0"/>
                </a:solidFill>
              </a:rPr>
              <a:t>Recognition using regions paradigm</a:t>
            </a:r>
            <a:endParaRPr lang="it-IT" sz="2400" dirty="0">
              <a:solidFill>
                <a:srgbClr val="0070C0"/>
              </a:solidFill>
            </a:endParaRPr>
          </a:p>
        </p:txBody>
      </p:sp>
      <p:sp>
        <p:nvSpPr>
          <p:cNvPr id="10" name="Rectangle 9">
            <a:extLst>
              <a:ext uri="{FF2B5EF4-FFF2-40B4-BE49-F238E27FC236}">
                <a16:creationId xmlns:a16="http://schemas.microsoft.com/office/drawing/2014/main" id="{9F299083-84DC-914D-8C1B-631C08B9305F}"/>
              </a:ext>
            </a:extLst>
          </p:cNvPr>
          <p:cNvSpPr/>
          <p:nvPr/>
        </p:nvSpPr>
        <p:spPr>
          <a:xfrm>
            <a:off x="264662" y="6324600"/>
            <a:ext cx="8837775" cy="461665"/>
          </a:xfrm>
          <a:prstGeom prst="rect">
            <a:avLst/>
          </a:prstGeom>
        </p:spPr>
        <p:txBody>
          <a:bodyPr wrap="square">
            <a:spAutoFit/>
          </a:bodyPr>
          <a:lstStyle/>
          <a:p>
            <a:r>
              <a:rPr lang="en-GB" sz="1200" dirty="0" err="1"/>
              <a:t>Girshick</a:t>
            </a:r>
            <a:r>
              <a:rPr lang="en-GB" sz="1200" dirty="0"/>
              <a:t>, Ross, et al. "Rich feature hierarchies for accurate object detection and semantic segmentation." </a:t>
            </a:r>
            <a:r>
              <a:rPr lang="en-GB" sz="1200" i="1" dirty="0"/>
              <a:t>Proceedings of the IEEE conference on computer vision and pattern recognition</a:t>
            </a:r>
            <a:r>
              <a:rPr lang="en-GB" sz="1200" dirty="0"/>
              <a:t>. 2014.</a:t>
            </a:r>
          </a:p>
        </p:txBody>
      </p:sp>
    </p:spTree>
    <p:extLst>
      <p:ext uri="{BB962C8B-B14F-4D97-AF65-F5344CB8AC3E}">
        <p14:creationId xmlns:p14="http://schemas.microsoft.com/office/powerpoint/2010/main" val="397828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9307F7-3175-234C-960F-217570A74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 y="1932736"/>
            <a:ext cx="4661336" cy="4391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986100-CDDD-A04D-8151-9ACD7F5C457D}"/>
              </a:ext>
            </a:extLst>
          </p:cNvPr>
          <p:cNvSpPr>
            <a:spLocks noGrp="1"/>
          </p:cNvSpPr>
          <p:nvPr>
            <p:ph type="title"/>
          </p:nvPr>
        </p:nvSpPr>
        <p:spPr/>
        <p:txBody>
          <a:bodyPr>
            <a:normAutofit/>
          </a:bodyPr>
          <a:lstStyle/>
          <a:p>
            <a:r>
              <a:rPr lang="en-GB" dirty="0"/>
              <a:t>CVPR’2019 vs 2022</a:t>
            </a:r>
          </a:p>
        </p:txBody>
      </p:sp>
      <p:sp>
        <p:nvSpPr>
          <p:cNvPr id="7" name="Oval 6">
            <a:extLst>
              <a:ext uri="{FF2B5EF4-FFF2-40B4-BE49-F238E27FC236}">
                <a16:creationId xmlns:a16="http://schemas.microsoft.com/office/drawing/2014/main" id="{663C62F0-4513-5345-901D-DE7D4E8A774F}"/>
              </a:ext>
            </a:extLst>
          </p:cNvPr>
          <p:cNvSpPr/>
          <p:nvPr/>
        </p:nvSpPr>
        <p:spPr>
          <a:xfrm>
            <a:off x="1066800" y="1932736"/>
            <a:ext cx="581891" cy="36020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ontenidor de data 2">
            <a:extLst>
              <a:ext uri="{FF2B5EF4-FFF2-40B4-BE49-F238E27FC236}">
                <a16:creationId xmlns:a16="http://schemas.microsoft.com/office/drawing/2014/main" id="{2B27B7C8-A760-43D2-91F2-DFD7C5C992D8}"/>
              </a:ext>
            </a:extLst>
          </p:cNvPr>
          <p:cNvSpPr>
            <a:spLocks noGrp="1"/>
          </p:cNvSpPr>
          <p:nvPr>
            <p:ph type="dt" sz="half" idx="10"/>
          </p:nvPr>
        </p:nvSpPr>
        <p:spPr/>
        <p:txBody>
          <a:bodyPr/>
          <a:lstStyle/>
          <a:p>
            <a:fld id="{6C37A948-0E02-462C-BF6B-7C6A32C2FFEC}" type="datetime10">
              <a:rPr lang="en-US" smtClean="0"/>
              <a:t>09:22</a:t>
            </a:fld>
            <a:endParaRPr lang="en-AU"/>
          </a:p>
        </p:txBody>
      </p:sp>
      <p:pic>
        <p:nvPicPr>
          <p:cNvPr id="6" name="Content Placeholder 5">
            <a:extLst>
              <a:ext uri="{FF2B5EF4-FFF2-40B4-BE49-F238E27FC236}">
                <a16:creationId xmlns:a16="http://schemas.microsoft.com/office/drawing/2014/main" id="{0466763A-4132-4D5A-B3C3-92759B26CA54}"/>
              </a:ext>
            </a:extLst>
          </p:cNvPr>
          <p:cNvPicPr>
            <a:picLocks noGrp="1" noChangeAspect="1"/>
          </p:cNvPicPr>
          <p:nvPr>
            <p:ph idx="1"/>
          </p:nvPr>
        </p:nvPicPr>
        <p:blipFill>
          <a:blip r:embed="rId3"/>
          <a:stretch>
            <a:fillRect/>
          </a:stretch>
        </p:blipFill>
        <p:spPr>
          <a:xfrm>
            <a:off x="4854368" y="1709927"/>
            <a:ext cx="4274392" cy="4614672"/>
          </a:xfrm>
        </p:spPr>
      </p:pic>
      <p:sp>
        <p:nvSpPr>
          <p:cNvPr id="8" name="Oval 7">
            <a:extLst>
              <a:ext uri="{FF2B5EF4-FFF2-40B4-BE49-F238E27FC236}">
                <a16:creationId xmlns:a16="http://schemas.microsoft.com/office/drawing/2014/main" id="{ABA1F184-2D43-4215-81C3-60524E5196C3}"/>
              </a:ext>
            </a:extLst>
          </p:cNvPr>
          <p:cNvSpPr/>
          <p:nvPr/>
        </p:nvSpPr>
        <p:spPr>
          <a:xfrm>
            <a:off x="5728136" y="1932736"/>
            <a:ext cx="581891" cy="41926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501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1784B-6445-4A01-A79C-0FC83AB30BD5}"/>
              </a:ext>
            </a:extLst>
          </p:cNvPr>
          <p:cNvSpPr>
            <a:spLocks noGrp="1"/>
          </p:cNvSpPr>
          <p:nvPr>
            <p:ph type="title"/>
          </p:nvPr>
        </p:nvSpPr>
        <p:spPr/>
        <p:txBody>
          <a:bodyPr>
            <a:normAutofit fontScale="90000"/>
          </a:bodyPr>
          <a:lstStyle/>
          <a:p>
            <a:r>
              <a:rPr lang="en-US" sz="3600" dirty="0">
                <a:solidFill>
                  <a:srgbClr val="0070C0"/>
                </a:solidFill>
              </a:rPr>
              <a:t>2014: R-CNN - An Early Application of CNNs to Object Detection</a:t>
            </a:r>
            <a:br>
              <a:rPr lang="en-US" sz="1800" b="1" dirty="0">
                <a:solidFill>
                  <a:srgbClr val="0070C0"/>
                </a:solidFill>
              </a:rPr>
            </a:br>
            <a:endParaRPr lang="it-IT" sz="1800" dirty="0">
              <a:solidFill>
                <a:srgbClr val="0070C0"/>
              </a:solidFill>
            </a:endParaRPr>
          </a:p>
        </p:txBody>
      </p:sp>
      <p:sp>
        <p:nvSpPr>
          <p:cNvPr id="5" name="Slide Number Placeholder 4">
            <a:extLst>
              <a:ext uri="{FF2B5EF4-FFF2-40B4-BE49-F238E27FC236}">
                <a16:creationId xmlns:a16="http://schemas.microsoft.com/office/drawing/2014/main" id="{D7E95D30-DD08-2440-AD2C-2FC474A4286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20</a:t>
            </a:fld>
            <a:endParaRPr lang="en-US" b="1" kern="1200">
              <a:ea typeface="+mn-ea"/>
              <a:cs typeface="+mn-cs"/>
            </a:endParaRPr>
          </a:p>
        </p:txBody>
      </p:sp>
      <p:pic>
        <p:nvPicPr>
          <p:cNvPr id="4" name="Immagine 3">
            <a:extLst>
              <a:ext uri="{FF2B5EF4-FFF2-40B4-BE49-F238E27FC236}">
                <a16:creationId xmlns:a16="http://schemas.microsoft.com/office/drawing/2014/main" id="{AE6E0470-0CF6-4C94-869C-AF103A48FDF9}"/>
              </a:ext>
            </a:extLst>
          </p:cNvPr>
          <p:cNvPicPr>
            <a:picLocks noChangeAspect="1"/>
          </p:cNvPicPr>
          <p:nvPr/>
        </p:nvPicPr>
        <p:blipFill>
          <a:blip r:embed="rId3"/>
          <a:stretch>
            <a:fillRect/>
          </a:stretch>
        </p:blipFill>
        <p:spPr>
          <a:xfrm>
            <a:off x="278517" y="1371600"/>
            <a:ext cx="8269738" cy="2819400"/>
          </a:xfrm>
          <a:prstGeom prst="rect">
            <a:avLst/>
          </a:prstGeom>
        </p:spPr>
      </p:pic>
      <p:sp>
        <p:nvSpPr>
          <p:cNvPr id="10" name="Rectangle 9">
            <a:extLst>
              <a:ext uri="{FF2B5EF4-FFF2-40B4-BE49-F238E27FC236}">
                <a16:creationId xmlns:a16="http://schemas.microsoft.com/office/drawing/2014/main" id="{9F299083-84DC-914D-8C1B-631C08B9305F}"/>
              </a:ext>
            </a:extLst>
          </p:cNvPr>
          <p:cNvSpPr/>
          <p:nvPr/>
        </p:nvSpPr>
        <p:spPr>
          <a:xfrm>
            <a:off x="264662" y="6324600"/>
            <a:ext cx="8837775" cy="461665"/>
          </a:xfrm>
          <a:prstGeom prst="rect">
            <a:avLst/>
          </a:prstGeom>
        </p:spPr>
        <p:txBody>
          <a:bodyPr wrap="square">
            <a:spAutoFit/>
          </a:bodyPr>
          <a:lstStyle/>
          <a:p>
            <a:r>
              <a:rPr lang="en-GB" sz="1200" dirty="0" err="1"/>
              <a:t>Girshick</a:t>
            </a:r>
            <a:r>
              <a:rPr lang="en-GB" sz="1200" dirty="0"/>
              <a:t>, Ross, et al. "Rich feature hierarchies for accurate object detection and semantic segmentation." </a:t>
            </a:r>
            <a:r>
              <a:rPr lang="en-GB" sz="1200" i="1" dirty="0"/>
              <a:t>Proceedings of the IEEE conference on computer vision and pattern recognition</a:t>
            </a:r>
            <a:r>
              <a:rPr lang="en-GB" sz="1200" dirty="0"/>
              <a:t>. 2014.</a:t>
            </a:r>
          </a:p>
        </p:txBody>
      </p:sp>
      <p:sp>
        <p:nvSpPr>
          <p:cNvPr id="3" name="Rectangle 2">
            <a:extLst>
              <a:ext uri="{FF2B5EF4-FFF2-40B4-BE49-F238E27FC236}">
                <a16:creationId xmlns:a16="http://schemas.microsoft.com/office/drawing/2014/main" id="{905D9D7B-D606-6643-9E72-5BE08F8CF4EF}"/>
              </a:ext>
            </a:extLst>
          </p:cNvPr>
          <p:cNvSpPr/>
          <p:nvPr/>
        </p:nvSpPr>
        <p:spPr>
          <a:xfrm>
            <a:off x="278517" y="3981640"/>
            <a:ext cx="9102437" cy="2308324"/>
          </a:xfrm>
          <a:prstGeom prst="rect">
            <a:avLst/>
          </a:prstGeom>
        </p:spPr>
        <p:txBody>
          <a:bodyPr wrap="square">
            <a:spAutoFit/>
          </a:bodyPr>
          <a:lstStyle/>
          <a:p>
            <a:r>
              <a:rPr lang="en-GB" dirty="0">
                <a:latin typeface="Arial" panose="020B0604020202020204" pitchFamily="34" charset="0"/>
              </a:rPr>
              <a:t>R-CNN combines region proposals with CNNs:</a:t>
            </a:r>
          </a:p>
          <a:p>
            <a:endParaRPr lang="en-GB" dirty="0">
              <a:latin typeface="Arial" panose="020B0604020202020204" pitchFamily="34" charset="0"/>
            </a:endParaRPr>
          </a:p>
          <a:p>
            <a:pPr marL="342900" indent="-342900">
              <a:buAutoNum type="arabicParenBoth"/>
            </a:pPr>
            <a:r>
              <a:rPr lang="en-GB" dirty="0">
                <a:latin typeface="Arial" panose="020B0604020202020204" pitchFamily="34" charset="0"/>
              </a:rPr>
              <a:t>applying </a:t>
            </a:r>
            <a:r>
              <a:rPr lang="en-GB" b="1" dirty="0">
                <a:latin typeface="Arial" panose="020B0604020202020204" pitchFamily="34" charset="0"/>
              </a:rPr>
              <a:t>high-capacity convolutional neural networks </a:t>
            </a:r>
            <a:r>
              <a:rPr lang="en-GB" dirty="0">
                <a:latin typeface="Arial" panose="020B0604020202020204" pitchFamily="34" charset="0"/>
              </a:rPr>
              <a:t>(CNNs) to bottom-up region proposals in order to localize objects,</a:t>
            </a:r>
          </a:p>
          <a:p>
            <a:pPr marL="342900" indent="-342900">
              <a:buAutoNum type="arabicParenBoth"/>
            </a:pPr>
            <a:endParaRPr lang="en-GB" dirty="0">
              <a:latin typeface="Arial" panose="020B0604020202020204" pitchFamily="34" charset="0"/>
            </a:endParaRPr>
          </a:p>
          <a:p>
            <a:pPr marL="342900" indent="-342900">
              <a:buAutoNum type="arabicParenBoth"/>
            </a:pPr>
            <a:r>
              <a:rPr lang="en-GB" dirty="0">
                <a:latin typeface="Arial" panose="020B0604020202020204" pitchFamily="34" charset="0"/>
              </a:rPr>
              <a:t>when </a:t>
            </a:r>
            <a:r>
              <a:rPr lang="en-GB" b="1" dirty="0">
                <a:latin typeface="Arial" panose="020B0604020202020204" pitchFamily="34" charset="0"/>
              </a:rPr>
              <a:t>labelled training data is scarce</a:t>
            </a:r>
            <a:r>
              <a:rPr lang="en-GB" dirty="0">
                <a:latin typeface="Arial" panose="020B0604020202020204" pitchFamily="34" charset="0"/>
              </a:rPr>
              <a:t>, supervised pre-training for an auxiliary task, followed by domain-specific fine-tuning, yields a significant performance boost. </a:t>
            </a:r>
          </a:p>
          <a:p>
            <a:pPr marL="342900" indent="-342900">
              <a:buAutoNum type="arabicParenBoth"/>
            </a:pPr>
            <a:endParaRPr lang="en-GB" dirty="0">
              <a:latin typeface="Arial" panose="020B0604020202020204" pitchFamily="34" charset="0"/>
            </a:endParaRPr>
          </a:p>
        </p:txBody>
      </p:sp>
    </p:spTree>
    <p:extLst>
      <p:ext uri="{BB962C8B-B14F-4D97-AF65-F5344CB8AC3E}">
        <p14:creationId xmlns:p14="http://schemas.microsoft.com/office/powerpoint/2010/main" val="293688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62240" y="1063229"/>
            <a:ext cx="4962644" cy="1988820"/>
          </a:xfrm>
          <a:prstGeom prst="rect">
            <a:avLst/>
          </a:prstGeom>
        </p:spPr>
      </p:pic>
      <p:sp>
        <p:nvSpPr>
          <p:cNvPr id="3" name="TextBox 2">
            <a:extLst>
              <a:ext uri="{FF2B5EF4-FFF2-40B4-BE49-F238E27FC236}">
                <a16:creationId xmlns:a16="http://schemas.microsoft.com/office/drawing/2014/main" id="{66990CB1-5492-0649-BFC1-B54B1CB25C69}"/>
              </a:ext>
            </a:extLst>
          </p:cNvPr>
          <p:cNvSpPr txBox="1"/>
          <p:nvPr/>
        </p:nvSpPr>
        <p:spPr>
          <a:xfrm>
            <a:off x="332014" y="1303491"/>
            <a:ext cx="3073400" cy="584775"/>
          </a:xfrm>
          <a:prstGeom prst="rect">
            <a:avLst/>
          </a:prstGeom>
          <a:noFill/>
        </p:spPr>
        <p:txBody>
          <a:bodyPr wrap="square" rtlCol="0">
            <a:spAutoFit/>
          </a:bodyPr>
          <a:lstStyle/>
          <a:p>
            <a:r>
              <a:rPr lang="en-US" sz="1600" u="sng" dirty="0">
                <a:solidFill>
                  <a:srgbClr val="0070C0"/>
                </a:solidFill>
              </a:rPr>
              <a:t>First stage</a:t>
            </a:r>
            <a:r>
              <a:rPr lang="en-US" sz="1600" dirty="0">
                <a:solidFill>
                  <a:srgbClr val="0070C0"/>
                </a:solidFill>
              </a:rPr>
              <a:t>: generate category-independent region proposals.</a:t>
            </a:r>
          </a:p>
        </p:txBody>
      </p:sp>
      <p:sp>
        <p:nvSpPr>
          <p:cNvPr id="8" name="TextBox 7">
            <a:extLst>
              <a:ext uri="{FF2B5EF4-FFF2-40B4-BE49-F238E27FC236}">
                <a16:creationId xmlns:a16="http://schemas.microsoft.com/office/drawing/2014/main" id="{C9BD2EB9-EB42-7543-BBBD-CE7140E8AD2B}"/>
              </a:ext>
            </a:extLst>
          </p:cNvPr>
          <p:cNvSpPr txBox="1"/>
          <p:nvPr/>
        </p:nvSpPr>
        <p:spPr>
          <a:xfrm>
            <a:off x="452465" y="2195103"/>
            <a:ext cx="3073400" cy="523220"/>
          </a:xfrm>
          <a:prstGeom prst="rect">
            <a:avLst/>
          </a:prstGeom>
          <a:noFill/>
        </p:spPr>
        <p:txBody>
          <a:bodyPr wrap="square" rtlCol="0">
            <a:spAutoFit/>
          </a:bodyPr>
          <a:lstStyle/>
          <a:p>
            <a:pPr marL="214313" indent="-214313">
              <a:buFont typeface="Arial" panose="020B0604020202020204" pitchFamily="34" charset="0"/>
              <a:buChar char="•"/>
            </a:pPr>
            <a:r>
              <a:rPr lang="en-US" sz="1400" dirty="0"/>
              <a:t>2000 Region proposals for every image</a:t>
            </a:r>
          </a:p>
        </p:txBody>
      </p:sp>
      <p:sp>
        <p:nvSpPr>
          <p:cNvPr id="15" name="TextBox 14">
            <a:extLst>
              <a:ext uri="{FF2B5EF4-FFF2-40B4-BE49-F238E27FC236}">
                <a16:creationId xmlns:a16="http://schemas.microsoft.com/office/drawing/2014/main" id="{8303267F-8554-8044-93D2-403B6187A3B5}"/>
              </a:ext>
            </a:extLst>
          </p:cNvPr>
          <p:cNvSpPr txBox="1"/>
          <p:nvPr/>
        </p:nvSpPr>
        <p:spPr>
          <a:xfrm>
            <a:off x="457200" y="2861613"/>
            <a:ext cx="2832497" cy="830997"/>
          </a:xfrm>
          <a:prstGeom prst="rect">
            <a:avLst/>
          </a:prstGeom>
          <a:noFill/>
        </p:spPr>
        <p:txBody>
          <a:bodyPr wrap="square" rtlCol="0">
            <a:spAutoFit/>
          </a:bodyPr>
          <a:lstStyle/>
          <a:p>
            <a:r>
              <a:rPr lang="en-US" sz="1600" u="sng" dirty="0">
                <a:solidFill>
                  <a:srgbClr val="0070C0"/>
                </a:solidFill>
              </a:rPr>
              <a:t>Second stage</a:t>
            </a:r>
            <a:r>
              <a:rPr lang="en-US" sz="1600" dirty="0">
                <a:solidFill>
                  <a:srgbClr val="0070C0"/>
                </a:solidFill>
              </a:rPr>
              <a:t>: extracts a fixed-length feature vector from each region. </a:t>
            </a:r>
          </a:p>
        </p:txBody>
      </p:sp>
      <p:sp>
        <p:nvSpPr>
          <p:cNvPr id="16" name="TextBox 15">
            <a:extLst>
              <a:ext uri="{FF2B5EF4-FFF2-40B4-BE49-F238E27FC236}">
                <a16:creationId xmlns:a16="http://schemas.microsoft.com/office/drawing/2014/main" id="{A722D38E-4335-B24E-B623-F90C9D4B8B6E}"/>
              </a:ext>
            </a:extLst>
          </p:cNvPr>
          <p:cNvSpPr txBox="1"/>
          <p:nvPr/>
        </p:nvSpPr>
        <p:spPr>
          <a:xfrm>
            <a:off x="452465" y="4097510"/>
            <a:ext cx="2832497" cy="738664"/>
          </a:xfrm>
          <a:prstGeom prst="rect">
            <a:avLst/>
          </a:prstGeom>
          <a:noFill/>
        </p:spPr>
        <p:txBody>
          <a:bodyPr wrap="square" rtlCol="0">
            <a:spAutoFit/>
          </a:bodyPr>
          <a:lstStyle/>
          <a:p>
            <a:pPr marL="214313" indent="-214313">
              <a:buFont typeface="Arial" panose="020B0604020202020204" pitchFamily="34" charset="0"/>
              <a:buChar char="•"/>
            </a:pPr>
            <a:r>
              <a:rPr lang="en-US" sz="1400" dirty="0"/>
              <a:t>a 4096-dimensional feature vector from each region proposal </a:t>
            </a:r>
          </a:p>
        </p:txBody>
      </p:sp>
      <p:grpSp>
        <p:nvGrpSpPr>
          <p:cNvPr id="6" name="Group 5">
            <a:extLst>
              <a:ext uri="{FF2B5EF4-FFF2-40B4-BE49-F238E27FC236}">
                <a16:creationId xmlns:a16="http://schemas.microsoft.com/office/drawing/2014/main" id="{35280990-C831-3D4A-93EC-D63F399F8A8C}"/>
              </a:ext>
            </a:extLst>
          </p:cNvPr>
          <p:cNvGrpSpPr/>
          <p:nvPr/>
        </p:nvGrpSpPr>
        <p:grpSpPr>
          <a:xfrm>
            <a:off x="4168379" y="3255647"/>
            <a:ext cx="1155505" cy="840918"/>
            <a:chOff x="10258425" y="3717822"/>
            <a:chExt cx="1540673" cy="677108"/>
          </a:xfrm>
        </p:grpSpPr>
        <p:sp>
          <p:nvSpPr>
            <p:cNvPr id="27" name="Rectangle 26">
              <a:extLst>
                <a:ext uri="{FF2B5EF4-FFF2-40B4-BE49-F238E27FC236}">
                  <a16:creationId xmlns:a16="http://schemas.microsoft.com/office/drawing/2014/main" id="{E5D34E92-9566-104A-A45B-D494BA4F0B6A}"/>
                </a:ext>
              </a:extLst>
            </p:cNvPr>
            <p:cNvSpPr/>
            <p:nvPr/>
          </p:nvSpPr>
          <p:spPr>
            <a:xfrm>
              <a:off x="10472735" y="4096050"/>
              <a:ext cx="1128713" cy="1414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8" name="TextBox 27">
              <a:extLst>
                <a:ext uri="{FF2B5EF4-FFF2-40B4-BE49-F238E27FC236}">
                  <a16:creationId xmlns:a16="http://schemas.microsoft.com/office/drawing/2014/main" id="{F92DC7B0-FD6E-534D-8C4F-CC653306767E}"/>
                </a:ext>
              </a:extLst>
            </p:cNvPr>
            <p:cNvSpPr txBox="1"/>
            <p:nvPr/>
          </p:nvSpPr>
          <p:spPr>
            <a:xfrm>
              <a:off x="10258425" y="3717822"/>
              <a:ext cx="1540673" cy="677108"/>
            </a:xfrm>
            <a:prstGeom prst="rect">
              <a:avLst/>
            </a:prstGeom>
            <a:noFill/>
          </p:spPr>
          <p:txBody>
            <a:bodyPr wrap="square" rtlCol="0">
              <a:spAutoFit/>
            </a:bodyPr>
            <a:lstStyle/>
            <a:p>
              <a:r>
                <a:rPr lang="en-US" sz="1350" dirty="0"/>
                <a:t>feature vector</a:t>
              </a:r>
            </a:p>
          </p:txBody>
        </p:sp>
      </p:grpSp>
      <p:sp>
        <p:nvSpPr>
          <p:cNvPr id="30" name="TextBox 29">
            <a:extLst>
              <a:ext uri="{FF2B5EF4-FFF2-40B4-BE49-F238E27FC236}">
                <a16:creationId xmlns:a16="http://schemas.microsoft.com/office/drawing/2014/main" id="{FEDAE43D-878E-534A-95D4-EC99238B8B0C}"/>
              </a:ext>
            </a:extLst>
          </p:cNvPr>
          <p:cNvSpPr txBox="1"/>
          <p:nvPr/>
        </p:nvSpPr>
        <p:spPr>
          <a:xfrm>
            <a:off x="452465" y="5094068"/>
            <a:ext cx="2832497" cy="584775"/>
          </a:xfrm>
          <a:prstGeom prst="rect">
            <a:avLst/>
          </a:prstGeom>
          <a:noFill/>
        </p:spPr>
        <p:txBody>
          <a:bodyPr wrap="square" rtlCol="0">
            <a:spAutoFit/>
          </a:bodyPr>
          <a:lstStyle/>
          <a:p>
            <a:r>
              <a:rPr lang="en-US" sz="1600" u="sng" dirty="0">
                <a:solidFill>
                  <a:srgbClr val="0070C0"/>
                </a:solidFill>
              </a:rPr>
              <a:t>Third stage</a:t>
            </a:r>
            <a:r>
              <a:rPr lang="en-US" sz="1600" dirty="0">
                <a:solidFill>
                  <a:srgbClr val="0070C0"/>
                </a:solidFill>
              </a:rPr>
              <a:t>: a set of class- specific linear SVMs. </a:t>
            </a:r>
          </a:p>
        </p:txBody>
      </p:sp>
      <p:sp>
        <p:nvSpPr>
          <p:cNvPr id="32" name="TextBox 31">
            <a:extLst>
              <a:ext uri="{FF2B5EF4-FFF2-40B4-BE49-F238E27FC236}">
                <a16:creationId xmlns:a16="http://schemas.microsoft.com/office/drawing/2014/main" id="{A3DA5091-5DFD-E944-8727-3F869C5C1484}"/>
              </a:ext>
            </a:extLst>
          </p:cNvPr>
          <p:cNvSpPr txBox="1"/>
          <p:nvPr/>
        </p:nvSpPr>
        <p:spPr>
          <a:xfrm>
            <a:off x="457199" y="6013583"/>
            <a:ext cx="2832497" cy="307777"/>
          </a:xfrm>
          <a:prstGeom prst="rect">
            <a:avLst/>
          </a:prstGeom>
          <a:noFill/>
        </p:spPr>
        <p:txBody>
          <a:bodyPr wrap="square" rtlCol="0">
            <a:spAutoFit/>
          </a:bodyPr>
          <a:lstStyle/>
          <a:p>
            <a:pPr marL="214313" indent="-214313">
              <a:buFont typeface="Arial" panose="020B0604020202020204" pitchFamily="34" charset="0"/>
              <a:buChar char="•"/>
            </a:pPr>
            <a:r>
              <a:rPr lang="en-US" sz="1400" dirty="0"/>
              <a:t>object category</a:t>
            </a:r>
            <a:r>
              <a:rPr lang="zh-CN" altLang="en-US" sz="1400" dirty="0"/>
              <a:t> </a:t>
            </a:r>
            <a:r>
              <a:rPr lang="en-US" altLang="zh-CN" sz="1400" dirty="0"/>
              <a:t>and location</a:t>
            </a:r>
            <a:endParaRPr lang="en-US" sz="1400" dirty="0"/>
          </a:p>
        </p:txBody>
      </p:sp>
      <p:grpSp>
        <p:nvGrpSpPr>
          <p:cNvPr id="13" name="Group 12">
            <a:extLst>
              <a:ext uri="{FF2B5EF4-FFF2-40B4-BE49-F238E27FC236}">
                <a16:creationId xmlns:a16="http://schemas.microsoft.com/office/drawing/2014/main" id="{A3390392-7F6F-024B-844A-27BC4BB48141}"/>
              </a:ext>
            </a:extLst>
          </p:cNvPr>
          <p:cNvGrpSpPr/>
          <p:nvPr/>
        </p:nvGrpSpPr>
        <p:grpSpPr>
          <a:xfrm>
            <a:off x="5313168" y="3439176"/>
            <a:ext cx="2681546" cy="916854"/>
            <a:chOff x="7084223" y="3442569"/>
            <a:chExt cx="3575394" cy="1222472"/>
          </a:xfrm>
        </p:grpSpPr>
        <p:sp>
          <p:nvSpPr>
            <p:cNvPr id="12" name="Rectangle 11">
              <a:extLst>
                <a:ext uri="{FF2B5EF4-FFF2-40B4-BE49-F238E27FC236}">
                  <a16:creationId xmlns:a16="http://schemas.microsoft.com/office/drawing/2014/main" id="{B4F9EE7D-EC42-C142-A5A6-345978F8DBBB}"/>
                </a:ext>
              </a:extLst>
            </p:cNvPr>
            <p:cNvSpPr/>
            <p:nvPr/>
          </p:nvSpPr>
          <p:spPr>
            <a:xfrm>
              <a:off x="7681904" y="3767745"/>
              <a:ext cx="773524" cy="6463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29434B5C-107F-6C45-8725-153D48D88133}"/>
                </a:ext>
              </a:extLst>
            </p:cNvPr>
            <p:cNvCxnSpPr/>
            <p:nvPr/>
          </p:nvCxnSpPr>
          <p:spPr>
            <a:xfrm>
              <a:off x="7084223" y="4091646"/>
              <a:ext cx="50006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9BABCCC-C3B8-534D-8ECA-ED879B369BB8}"/>
                </a:ext>
              </a:extLst>
            </p:cNvPr>
            <p:cNvSpPr txBox="1"/>
            <p:nvPr/>
          </p:nvSpPr>
          <p:spPr>
            <a:xfrm>
              <a:off x="7706295" y="3767745"/>
              <a:ext cx="820575" cy="677108"/>
            </a:xfrm>
            <a:prstGeom prst="rect">
              <a:avLst/>
            </a:prstGeom>
            <a:noFill/>
          </p:spPr>
          <p:txBody>
            <a:bodyPr wrap="square" rtlCol="0">
              <a:spAutoFit/>
            </a:bodyPr>
            <a:lstStyle/>
            <a:p>
              <a:r>
                <a:rPr lang="en-US" sz="1350" dirty="0"/>
                <a:t>linear</a:t>
              </a:r>
            </a:p>
            <a:p>
              <a:r>
                <a:rPr lang="en-US" sz="1350" dirty="0" err="1"/>
                <a:t>svm</a:t>
              </a:r>
              <a:endParaRPr lang="en-US" sz="1350" dirty="0"/>
            </a:p>
          </p:txBody>
        </p:sp>
        <p:sp>
          <p:nvSpPr>
            <p:cNvPr id="34" name="TextBox 33">
              <a:extLst>
                <a:ext uri="{FF2B5EF4-FFF2-40B4-BE49-F238E27FC236}">
                  <a16:creationId xmlns:a16="http://schemas.microsoft.com/office/drawing/2014/main" id="{BDCEE6E5-15C6-5444-898D-435F7D508F5F}"/>
                </a:ext>
              </a:extLst>
            </p:cNvPr>
            <p:cNvSpPr txBox="1"/>
            <p:nvPr/>
          </p:nvSpPr>
          <p:spPr>
            <a:xfrm>
              <a:off x="9048922" y="3442569"/>
              <a:ext cx="1040027" cy="430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sz="1500" dirty="0">
                  <a:solidFill>
                    <a:srgbClr val="000000"/>
                  </a:solidFill>
                  <a:latin typeface="Arial" panose="020B0604020202020204" pitchFamily="34" charset="0"/>
                  <a:ea typeface="Calibri"/>
                  <a:cs typeface="Arial" panose="020B0604020202020204" pitchFamily="34" charset="0"/>
                  <a:sym typeface="Calibri"/>
                </a:rPr>
                <a:t>people?</a:t>
              </a:r>
            </a:p>
          </p:txBody>
        </p:sp>
        <p:sp>
          <p:nvSpPr>
            <p:cNvPr id="35" name="TextBox 34">
              <a:extLst>
                <a:ext uri="{FF2B5EF4-FFF2-40B4-BE49-F238E27FC236}">
                  <a16:creationId xmlns:a16="http://schemas.microsoft.com/office/drawing/2014/main" id="{35FD910E-2F50-D045-B169-DF0FA61A1FD0}"/>
                </a:ext>
              </a:extLst>
            </p:cNvPr>
            <p:cNvSpPr txBox="1"/>
            <p:nvPr/>
          </p:nvSpPr>
          <p:spPr>
            <a:xfrm>
              <a:off x="9048922" y="3826497"/>
              <a:ext cx="909648" cy="430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sz="1500" dirty="0">
                  <a:solidFill>
                    <a:srgbClr val="000000"/>
                  </a:solidFill>
                  <a:latin typeface="Arial" panose="020B0604020202020204" pitchFamily="34" charset="0"/>
                  <a:ea typeface="Calibri"/>
                  <a:cs typeface="Arial" panose="020B0604020202020204" pitchFamily="34" charset="0"/>
                  <a:sym typeface="Calibri"/>
                </a:rPr>
                <a:t>horse?</a:t>
              </a:r>
            </a:p>
          </p:txBody>
        </p:sp>
        <p:sp>
          <p:nvSpPr>
            <p:cNvPr id="36" name="TextBox 35">
              <a:extLst>
                <a:ext uri="{FF2B5EF4-FFF2-40B4-BE49-F238E27FC236}">
                  <a16:creationId xmlns:a16="http://schemas.microsoft.com/office/drawing/2014/main" id="{37FA4E28-4945-E444-A421-E90B6B8E0395}"/>
                </a:ext>
              </a:extLst>
            </p:cNvPr>
            <p:cNvSpPr txBox="1"/>
            <p:nvPr/>
          </p:nvSpPr>
          <p:spPr>
            <a:xfrm>
              <a:off x="9048922" y="4234157"/>
              <a:ext cx="1610695" cy="430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sz="1500" dirty="0">
                  <a:solidFill>
                    <a:srgbClr val="000000"/>
                  </a:solidFill>
                  <a:latin typeface="Arial" panose="020B0604020202020204" pitchFamily="34" charset="0"/>
                  <a:ea typeface="Calibri"/>
                  <a:cs typeface="Arial" panose="020B0604020202020204" pitchFamily="34" charset="0"/>
                  <a:sym typeface="Calibri"/>
                </a:rPr>
                <a:t>background?</a:t>
              </a:r>
            </a:p>
          </p:txBody>
        </p:sp>
        <p:cxnSp>
          <p:nvCxnSpPr>
            <p:cNvPr id="37" name="Straight Arrow Connector 36">
              <a:extLst>
                <a:ext uri="{FF2B5EF4-FFF2-40B4-BE49-F238E27FC236}">
                  <a16:creationId xmlns:a16="http://schemas.microsoft.com/office/drawing/2014/main" id="{7717CD37-2F02-EE4C-9008-B5B72F6CC8CE}"/>
                </a:ext>
              </a:extLst>
            </p:cNvPr>
            <p:cNvCxnSpPr/>
            <p:nvPr/>
          </p:nvCxnSpPr>
          <p:spPr>
            <a:xfrm>
              <a:off x="8505996" y="4091646"/>
              <a:ext cx="50006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38" name="Straight Arrow Connector 37">
            <a:extLst>
              <a:ext uri="{FF2B5EF4-FFF2-40B4-BE49-F238E27FC236}">
                <a16:creationId xmlns:a16="http://schemas.microsoft.com/office/drawing/2014/main" id="{1672D6FD-EDD0-8249-BA52-5239EE061BEB}"/>
              </a:ext>
            </a:extLst>
          </p:cNvPr>
          <p:cNvCxnSpPr>
            <a:cxnSpLocks/>
          </p:cNvCxnSpPr>
          <p:nvPr/>
        </p:nvCxnSpPr>
        <p:spPr>
          <a:xfrm>
            <a:off x="5052418" y="4229449"/>
            <a:ext cx="519709" cy="5302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182FEFBC-FE85-F34E-88D1-D3292B67FC85}"/>
              </a:ext>
            </a:extLst>
          </p:cNvPr>
          <p:cNvSpPr/>
          <p:nvPr/>
        </p:nvSpPr>
        <p:spPr>
          <a:xfrm>
            <a:off x="5656066" y="4481137"/>
            <a:ext cx="1098478" cy="610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Bounding box regression</a:t>
            </a:r>
          </a:p>
        </p:txBody>
      </p:sp>
      <p:cxnSp>
        <p:nvCxnSpPr>
          <p:cNvPr id="39" name="Straight Arrow Connector 38">
            <a:extLst>
              <a:ext uri="{FF2B5EF4-FFF2-40B4-BE49-F238E27FC236}">
                <a16:creationId xmlns:a16="http://schemas.microsoft.com/office/drawing/2014/main" id="{1BD9FD45-836C-7A4C-8A01-AB37E121B076}"/>
              </a:ext>
            </a:extLst>
          </p:cNvPr>
          <p:cNvCxnSpPr/>
          <p:nvPr/>
        </p:nvCxnSpPr>
        <p:spPr>
          <a:xfrm>
            <a:off x="6850987" y="4759743"/>
            <a:ext cx="3750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00B3D5A-6215-2446-9D62-254622FCBC32}"/>
              </a:ext>
            </a:extLst>
          </p:cNvPr>
          <p:cNvSpPr txBox="1"/>
          <p:nvPr/>
        </p:nvSpPr>
        <p:spPr>
          <a:xfrm>
            <a:off x="7271643" y="4355627"/>
            <a:ext cx="483498" cy="923330"/>
          </a:xfrm>
          <a:prstGeom prst="rect">
            <a:avLst/>
          </a:prstGeom>
          <a:noFill/>
        </p:spPr>
        <p:txBody>
          <a:bodyPr wrap="square" rtlCol="0">
            <a:spAutoFit/>
          </a:bodyPr>
          <a:lstStyle/>
          <a:p>
            <a:r>
              <a:rPr lang="en-US" sz="1350" dirty="0"/>
              <a:t>x</a:t>
            </a:r>
          </a:p>
          <a:p>
            <a:r>
              <a:rPr lang="en-US" sz="1350" dirty="0"/>
              <a:t>y</a:t>
            </a:r>
          </a:p>
          <a:p>
            <a:r>
              <a:rPr lang="en-US" sz="1350" dirty="0"/>
              <a:t>w</a:t>
            </a:r>
          </a:p>
          <a:p>
            <a:r>
              <a:rPr lang="en-US" sz="1350" dirty="0"/>
              <a:t>h</a:t>
            </a:r>
          </a:p>
        </p:txBody>
      </p:sp>
      <p:pic>
        <p:nvPicPr>
          <p:cNvPr id="40" name="Picture 39">
            <a:extLst>
              <a:ext uri="{FF2B5EF4-FFF2-40B4-BE49-F238E27FC236}">
                <a16:creationId xmlns:a16="http://schemas.microsoft.com/office/drawing/2014/main" id="{F1DD5664-1133-CA42-BF39-B1A381B4E2D5}"/>
              </a:ext>
            </a:extLst>
          </p:cNvPr>
          <p:cNvPicPr>
            <a:picLocks noChangeAspect="1"/>
          </p:cNvPicPr>
          <p:nvPr/>
        </p:nvPicPr>
        <p:blipFill>
          <a:blip r:embed="rId4"/>
          <a:stretch>
            <a:fillRect/>
          </a:stretch>
        </p:blipFill>
        <p:spPr>
          <a:xfrm>
            <a:off x="3659716" y="4963340"/>
            <a:ext cx="533639" cy="822960"/>
          </a:xfrm>
          <a:prstGeom prst="rect">
            <a:avLst/>
          </a:prstGeom>
        </p:spPr>
      </p:pic>
      <p:cxnSp>
        <p:nvCxnSpPr>
          <p:cNvPr id="41" name="Straight Arrow Connector 40">
            <a:extLst>
              <a:ext uri="{FF2B5EF4-FFF2-40B4-BE49-F238E27FC236}">
                <a16:creationId xmlns:a16="http://schemas.microsoft.com/office/drawing/2014/main" id="{25E1F351-FA6B-DE43-B886-ED046562B5FA}"/>
              </a:ext>
            </a:extLst>
          </p:cNvPr>
          <p:cNvCxnSpPr>
            <a:cxnSpLocks/>
          </p:cNvCxnSpPr>
          <p:nvPr/>
        </p:nvCxnSpPr>
        <p:spPr>
          <a:xfrm flipV="1">
            <a:off x="5052418" y="4963340"/>
            <a:ext cx="512568" cy="428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B0AC60F-9EE1-8744-88BD-19AAF1FC7017}"/>
              </a:ext>
            </a:extLst>
          </p:cNvPr>
          <p:cNvSpPr txBox="1"/>
          <p:nvPr/>
        </p:nvSpPr>
        <p:spPr>
          <a:xfrm>
            <a:off x="4244322" y="5177653"/>
            <a:ext cx="1155505" cy="507831"/>
          </a:xfrm>
          <a:prstGeom prst="rect">
            <a:avLst/>
          </a:prstGeom>
          <a:noFill/>
        </p:spPr>
        <p:txBody>
          <a:bodyPr wrap="square" rtlCol="0">
            <a:spAutoFit/>
          </a:bodyPr>
          <a:lstStyle/>
          <a:p>
            <a:r>
              <a:rPr lang="en-US" sz="1350" dirty="0"/>
              <a:t>proposal location</a:t>
            </a:r>
          </a:p>
        </p:txBody>
      </p:sp>
      <p:sp>
        <p:nvSpPr>
          <p:cNvPr id="33" name="Title 1">
            <a:extLst>
              <a:ext uri="{FF2B5EF4-FFF2-40B4-BE49-F238E27FC236}">
                <a16:creationId xmlns:a16="http://schemas.microsoft.com/office/drawing/2014/main" id="{865448BE-1C39-AC4C-9D50-3D06534F004C}"/>
              </a:ext>
            </a:extLst>
          </p:cNvPr>
          <p:cNvSpPr txBox="1">
            <a:spLocks/>
          </p:cNvSpPr>
          <p:nvPr/>
        </p:nvSpPr>
        <p:spPr>
          <a:xfrm>
            <a:off x="609600" y="4270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Calibri"/>
                <a:ea typeface="+mj-ea"/>
                <a:cs typeface="+mj-cs"/>
              </a:defRPr>
            </a:lvl1pPr>
          </a:lstStyle>
          <a:p>
            <a:r>
              <a:rPr lang="en-US" dirty="0">
                <a:solidFill>
                  <a:srgbClr val="0070C0"/>
                </a:solidFill>
                <a:latin typeface="Arial" panose="020B0604020202020204" pitchFamily="34" charset="0"/>
              </a:rPr>
              <a:t>R-CNN</a:t>
            </a:r>
          </a:p>
        </p:txBody>
      </p:sp>
    </p:spTree>
    <p:extLst>
      <p:ext uri="{BB962C8B-B14F-4D97-AF65-F5344CB8AC3E}">
        <p14:creationId xmlns:p14="http://schemas.microsoft.com/office/powerpoint/2010/main" val="31412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par>
                                <p:cTn id="13" presetID="3" presetClass="entr" presetSubtype="1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linds(horizontal)">
                                      <p:cBhvr>
                                        <p:cTn id="15" dur="500"/>
                                        <p:tgtEl>
                                          <p:spTgt spid="4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par>
                                <p:cTn id="19" presetID="3" presetClass="entr" presetSubtype="1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blinds(horizontal)">
                                      <p:cBhvr>
                                        <p:cTn id="21" dur="500"/>
                                        <p:tgtEl>
                                          <p:spTgt spid="4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4" grpId="0" animBg="1"/>
      <p:bldP spid="17"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1784B-6445-4A01-A79C-0FC83AB30BD5}"/>
              </a:ext>
            </a:extLst>
          </p:cNvPr>
          <p:cNvSpPr>
            <a:spLocks noGrp="1"/>
          </p:cNvSpPr>
          <p:nvPr>
            <p:ph type="title"/>
          </p:nvPr>
        </p:nvSpPr>
        <p:spPr/>
        <p:txBody>
          <a:bodyPr>
            <a:normAutofit fontScale="90000"/>
          </a:bodyPr>
          <a:lstStyle/>
          <a:p>
            <a:r>
              <a:rPr lang="en-US" sz="3600" dirty="0">
                <a:solidFill>
                  <a:srgbClr val="0070C0"/>
                </a:solidFill>
              </a:rPr>
              <a:t>2014: R-CNN - An Early Application of CNNs to Object Detection</a:t>
            </a:r>
            <a:br>
              <a:rPr lang="en-US" sz="1800" b="1" dirty="0">
                <a:solidFill>
                  <a:srgbClr val="0070C0"/>
                </a:solidFill>
              </a:rPr>
            </a:br>
            <a:endParaRPr lang="it-IT" sz="1800" dirty="0">
              <a:solidFill>
                <a:srgbClr val="0070C0"/>
              </a:solidFill>
            </a:endParaRPr>
          </a:p>
        </p:txBody>
      </p:sp>
      <p:sp>
        <p:nvSpPr>
          <p:cNvPr id="5" name="Slide Number Placeholder 4">
            <a:extLst>
              <a:ext uri="{FF2B5EF4-FFF2-40B4-BE49-F238E27FC236}">
                <a16:creationId xmlns:a16="http://schemas.microsoft.com/office/drawing/2014/main" id="{75B95D3B-ED12-0541-9743-8571F55644FF}"/>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22</a:t>
            </a:fld>
            <a:endParaRPr lang="en-US" b="1" kern="1200">
              <a:ea typeface="+mn-ea"/>
              <a:cs typeface="+mn-cs"/>
            </a:endParaRPr>
          </a:p>
        </p:txBody>
      </p:sp>
      <p:pic>
        <p:nvPicPr>
          <p:cNvPr id="4" name="Immagine 3">
            <a:extLst>
              <a:ext uri="{FF2B5EF4-FFF2-40B4-BE49-F238E27FC236}">
                <a16:creationId xmlns:a16="http://schemas.microsoft.com/office/drawing/2014/main" id="{AE6E0470-0CF6-4C94-869C-AF103A48FDF9}"/>
              </a:ext>
            </a:extLst>
          </p:cNvPr>
          <p:cNvPicPr>
            <a:picLocks noChangeAspect="1"/>
          </p:cNvPicPr>
          <p:nvPr/>
        </p:nvPicPr>
        <p:blipFill>
          <a:blip r:embed="rId3"/>
          <a:stretch>
            <a:fillRect/>
          </a:stretch>
        </p:blipFill>
        <p:spPr>
          <a:xfrm>
            <a:off x="1295400" y="1436772"/>
            <a:ext cx="5943708" cy="2026387"/>
          </a:xfrm>
          <a:prstGeom prst="rect">
            <a:avLst/>
          </a:prstGeom>
        </p:spPr>
      </p:pic>
      <p:sp>
        <p:nvSpPr>
          <p:cNvPr id="3" name="Rettangolo 2"/>
          <p:cNvSpPr/>
          <p:nvPr/>
        </p:nvSpPr>
        <p:spPr>
          <a:xfrm>
            <a:off x="405347" y="3163584"/>
            <a:ext cx="9272053" cy="646331"/>
          </a:xfrm>
          <a:prstGeom prst="rect">
            <a:avLst/>
          </a:prstGeom>
        </p:spPr>
        <p:txBody>
          <a:bodyPr wrap="square">
            <a:spAutoFit/>
          </a:bodyPr>
          <a:lstStyle/>
          <a:p>
            <a:pPr>
              <a:buFont typeface="Arial" panose="020B0604020202020204" pitchFamily="34" charset="0"/>
              <a:buChar char="•"/>
            </a:pPr>
            <a:r>
              <a:rPr lang="en-US" b="1" dirty="0">
                <a:solidFill>
                  <a:srgbClr val="0070C0"/>
                </a:solidFill>
              </a:rPr>
              <a:t> Inputs</a:t>
            </a:r>
            <a:r>
              <a:rPr lang="en-US" dirty="0">
                <a:solidFill>
                  <a:srgbClr val="0070C0"/>
                </a:solidFill>
              </a:rPr>
              <a:t>: Image</a:t>
            </a:r>
          </a:p>
          <a:p>
            <a:pPr>
              <a:buFont typeface="Arial" panose="020B0604020202020204" pitchFamily="34" charset="0"/>
              <a:buChar char="•"/>
            </a:pPr>
            <a:r>
              <a:rPr lang="en-US" b="1" dirty="0">
                <a:solidFill>
                  <a:srgbClr val="0070C0"/>
                </a:solidFill>
              </a:rPr>
              <a:t> Outputs</a:t>
            </a:r>
            <a:r>
              <a:rPr lang="en-US" dirty="0">
                <a:solidFill>
                  <a:srgbClr val="0070C0"/>
                </a:solidFill>
              </a:rPr>
              <a:t>: Bounding boxes + labels for each object in the image.</a:t>
            </a:r>
          </a:p>
        </p:txBody>
      </p:sp>
      <p:sp>
        <p:nvSpPr>
          <p:cNvPr id="7" name="CasellaDiTesto 6"/>
          <p:cNvSpPr txBox="1"/>
          <p:nvPr/>
        </p:nvSpPr>
        <p:spPr>
          <a:xfrm>
            <a:off x="393155" y="4616440"/>
            <a:ext cx="8728143" cy="1384995"/>
          </a:xfrm>
          <a:prstGeom prst="rect">
            <a:avLst/>
          </a:prstGeom>
          <a:noFill/>
        </p:spPr>
        <p:txBody>
          <a:bodyPr wrap="square" rtlCol="0">
            <a:spAutoFit/>
          </a:bodyPr>
          <a:lstStyle/>
          <a:p>
            <a:r>
              <a:rPr lang="en-GB" sz="1400" dirty="0"/>
              <a:t>Object detection system overview. The system:</a:t>
            </a:r>
          </a:p>
          <a:p>
            <a:pPr marL="285750" indent="-285750">
              <a:buFont typeface="Arial" panose="020B0604020202020204" pitchFamily="34" charset="0"/>
              <a:buChar char="•"/>
            </a:pPr>
            <a:r>
              <a:rPr lang="en-GB" sz="1400" dirty="0"/>
              <a:t>(1) takes an input image, </a:t>
            </a:r>
          </a:p>
          <a:p>
            <a:pPr marL="285750" indent="-285750">
              <a:buFont typeface="Arial" panose="020B0604020202020204" pitchFamily="34" charset="0"/>
              <a:buChar char="•"/>
            </a:pPr>
            <a:r>
              <a:rPr lang="en-GB" sz="1400" dirty="0"/>
              <a:t>(2) extracts around 2000 bottom-up region proposals, </a:t>
            </a:r>
          </a:p>
          <a:p>
            <a:pPr marL="285750" indent="-285750">
              <a:buFont typeface="Arial" panose="020B0604020202020204" pitchFamily="34" charset="0"/>
              <a:buChar char="•"/>
            </a:pPr>
            <a:r>
              <a:rPr lang="en-GB" sz="1400" dirty="0"/>
              <a:t>(3) computes features for each proposal using a large convolutional neural network (CNN), and </a:t>
            </a:r>
          </a:p>
          <a:p>
            <a:pPr marL="285750" indent="-285750">
              <a:buFont typeface="Arial" panose="020B0604020202020204" pitchFamily="34" charset="0"/>
              <a:buChar char="•"/>
            </a:pPr>
            <a:r>
              <a:rPr lang="en-GB" sz="1400" dirty="0"/>
              <a:t>(4) classifies each region using class-specific linear SVMs. </a:t>
            </a:r>
          </a:p>
          <a:p>
            <a:endParaRPr lang="en-GB" sz="1400" dirty="0"/>
          </a:p>
        </p:txBody>
      </p:sp>
    </p:spTree>
    <p:extLst>
      <p:ext uri="{BB962C8B-B14F-4D97-AF65-F5344CB8AC3E}">
        <p14:creationId xmlns:p14="http://schemas.microsoft.com/office/powerpoint/2010/main" val="2540670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62240" y="1063229"/>
            <a:ext cx="4962644" cy="1988820"/>
          </a:xfrm>
          <a:prstGeom prst="rect">
            <a:avLst/>
          </a:prstGeom>
        </p:spPr>
      </p:pic>
      <p:sp>
        <p:nvSpPr>
          <p:cNvPr id="3" name="TextBox 2">
            <a:extLst>
              <a:ext uri="{FF2B5EF4-FFF2-40B4-BE49-F238E27FC236}">
                <a16:creationId xmlns:a16="http://schemas.microsoft.com/office/drawing/2014/main" id="{66990CB1-5492-0649-BFC1-B54B1CB25C69}"/>
              </a:ext>
            </a:extLst>
          </p:cNvPr>
          <p:cNvSpPr txBox="1"/>
          <p:nvPr/>
        </p:nvSpPr>
        <p:spPr>
          <a:xfrm>
            <a:off x="457200" y="1892116"/>
            <a:ext cx="2667000" cy="1015663"/>
          </a:xfrm>
          <a:prstGeom prst="rect">
            <a:avLst/>
          </a:prstGeom>
          <a:noFill/>
        </p:spPr>
        <p:txBody>
          <a:bodyPr wrap="square" rtlCol="0">
            <a:spAutoFit/>
          </a:bodyPr>
          <a:lstStyle/>
          <a:p>
            <a:r>
              <a:rPr lang="en-US" sz="2000" b="1" u="sng" dirty="0">
                <a:solidFill>
                  <a:srgbClr val="0070C0"/>
                </a:solidFill>
              </a:rPr>
              <a:t>First stage</a:t>
            </a:r>
            <a:r>
              <a:rPr lang="en-US" sz="2000" dirty="0">
                <a:solidFill>
                  <a:srgbClr val="0070C0"/>
                </a:solidFill>
              </a:rPr>
              <a:t>: generate category-independent region proposals.</a:t>
            </a:r>
          </a:p>
        </p:txBody>
      </p:sp>
      <p:sp>
        <p:nvSpPr>
          <p:cNvPr id="8" name="TextBox 7">
            <a:extLst>
              <a:ext uri="{FF2B5EF4-FFF2-40B4-BE49-F238E27FC236}">
                <a16:creationId xmlns:a16="http://schemas.microsoft.com/office/drawing/2014/main" id="{C9BD2EB9-EB42-7543-BBBD-CE7140E8AD2B}"/>
              </a:ext>
            </a:extLst>
          </p:cNvPr>
          <p:cNvSpPr txBox="1"/>
          <p:nvPr/>
        </p:nvSpPr>
        <p:spPr>
          <a:xfrm>
            <a:off x="609600" y="3682913"/>
            <a:ext cx="3073400" cy="1015663"/>
          </a:xfrm>
          <a:prstGeom prst="rect">
            <a:avLst/>
          </a:prstGeom>
          <a:noFill/>
        </p:spPr>
        <p:txBody>
          <a:bodyPr wrap="square" rtlCol="0">
            <a:spAutoFit/>
          </a:bodyPr>
          <a:lstStyle/>
          <a:p>
            <a:pPr marL="214313" indent="-214313">
              <a:buFont typeface="Arial" panose="020B0604020202020204" pitchFamily="34" charset="0"/>
              <a:buChar char="•"/>
            </a:pPr>
            <a:r>
              <a:rPr lang="en-US" sz="2000" b="1" dirty="0"/>
              <a:t>2000 Region proposals </a:t>
            </a:r>
            <a:r>
              <a:rPr lang="en-US" sz="2000" dirty="0"/>
              <a:t>for every image</a:t>
            </a:r>
          </a:p>
        </p:txBody>
      </p:sp>
      <p:pic>
        <p:nvPicPr>
          <p:cNvPr id="10" name="Picture 9">
            <a:extLst>
              <a:ext uri="{FF2B5EF4-FFF2-40B4-BE49-F238E27FC236}">
                <a16:creationId xmlns:a16="http://schemas.microsoft.com/office/drawing/2014/main" id="{BA3A1A79-2929-934E-9453-F5C8792C1251}"/>
              </a:ext>
            </a:extLst>
          </p:cNvPr>
          <p:cNvPicPr>
            <a:picLocks noChangeAspect="1"/>
          </p:cNvPicPr>
          <p:nvPr/>
        </p:nvPicPr>
        <p:blipFill>
          <a:blip r:embed="rId4"/>
          <a:stretch>
            <a:fillRect/>
          </a:stretch>
        </p:blipFill>
        <p:spPr>
          <a:xfrm>
            <a:off x="4565334" y="3259784"/>
            <a:ext cx="2114550" cy="2114550"/>
          </a:xfrm>
          <a:prstGeom prst="rect">
            <a:avLst/>
          </a:prstGeom>
        </p:spPr>
      </p:pic>
      <p:sp>
        <p:nvSpPr>
          <p:cNvPr id="11" name="Rectangle 10">
            <a:extLst>
              <a:ext uri="{FF2B5EF4-FFF2-40B4-BE49-F238E27FC236}">
                <a16:creationId xmlns:a16="http://schemas.microsoft.com/office/drawing/2014/main" id="{A1708CDA-B5E7-1647-BAC4-1A76E96057C1}"/>
              </a:ext>
            </a:extLst>
          </p:cNvPr>
          <p:cNvSpPr/>
          <p:nvPr/>
        </p:nvSpPr>
        <p:spPr>
          <a:xfrm>
            <a:off x="5178403" y="3795184"/>
            <a:ext cx="917598" cy="36933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70C0"/>
              </a:solidFill>
              <a:latin typeface="Arial" panose="020B0604020202020204" pitchFamily="34" charset="0"/>
              <a:ea typeface="Calibri"/>
              <a:cs typeface="Arial" panose="020B0604020202020204" pitchFamily="34" charset="0"/>
              <a:sym typeface="Calibri"/>
            </a:endParaRPr>
          </a:p>
        </p:txBody>
      </p:sp>
      <p:sp>
        <p:nvSpPr>
          <p:cNvPr id="12" name="Rectangle 11">
            <a:extLst>
              <a:ext uri="{FF2B5EF4-FFF2-40B4-BE49-F238E27FC236}">
                <a16:creationId xmlns:a16="http://schemas.microsoft.com/office/drawing/2014/main" id="{ED3A3891-AA89-6D4A-8C64-25A12B64E54B}"/>
              </a:ext>
            </a:extLst>
          </p:cNvPr>
          <p:cNvSpPr/>
          <p:nvPr/>
        </p:nvSpPr>
        <p:spPr>
          <a:xfrm>
            <a:off x="5135743" y="4700577"/>
            <a:ext cx="1009358" cy="36933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70C0"/>
              </a:solidFill>
              <a:latin typeface="Arial" panose="020B0604020202020204" pitchFamily="34" charset="0"/>
              <a:ea typeface="Calibri"/>
              <a:cs typeface="Arial" panose="020B0604020202020204" pitchFamily="34" charset="0"/>
              <a:sym typeface="Calibri"/>
            </a:endParaRPr>
          </a:p>
        </p:txBody>
      </p:sp>
      <p:sp>
        <p:nvSpPr>
          <p:cNvPr id="13" name="Rectangle 12">
            <a:extLst>
              <a:ext uri="{FF2B5EF4-FFF2-40B4-BE49-F238E27FC236}">
                <a16:creationId xmlns:a16="http://schemas.microsoft.com/office/drawing/2014/main" id="{9770D95A-BA0A-2E4B-924A-A0C40D22556B}"/>
              </a:ext>
            </a:extLst>
          </p:cNvPr>
          <p:cNvSpPr/>
          <p:nvPr/>
        </p:nvSpPr>
        <p:spPr>
          <a:xfrm>
            <a:off x="6262883" y="5026546"/>
            <a:ext cx="389151" cy="36933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70C0"/>
              </a:solidFill>
              <a:latin typeface="Arial" panose="020B0604020202020204" pitchFamily="34" charset="0"/>
              <a:ea typeface="Calibri"/>
              <a:cs typeface="Arial" panose="020B0604020202020204" pitchFamily="34" charset="0"/>
              <a:sym typeface="Calibri"/>
            </a:endParaRPr>
          </a:p>
        </p:txBody>
      </p:sp>
      <p:sp>
        <p:nvSpPr>
          <p:cNvPr id="14" name="Rectangle 13">
            <a:extLst>
              <a:ext uri="{FF2B5EF4-FFF2-40B4-BE49-F238E27FC236}">
                <a16:creationId xmlns:a16="http://schemas.microsoft.com/office/drawing/2014/main" id="{EBD51FE2-87EC-9940-BC76-FB78AB6CBCB0}"/>
              </a:ext>
            </a:extLst>
          </p:cNvPr>
          <p:cNvSpPr/>
          <p:nvPr/>
        </p:nvSpPr>
        <p:spPr>
          <a:xfrm>
            <a:off x="4600699" y="4325280"/>
            <a:ext cx="626732" cy="36933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70C0"/>
              </a:solidFill>
              <a:latin typeface="Arial" panose="020B0604020202020204" pitchFamily="34" charset="0"/>
              <a:ea typeface="Calibri"/>
              <a:cs typeface="Arial" panose="020B0604020202020204" pitchFamily="34" charset="0"/>
              <a:sym typeface="Calibri"/>
            </a:endParaRPr>
          </a:p>
        </p:txBody>
      </p:sp>
      <p:sp>
        <p:nvSpPr>
          <p:cNvPr id="15" name="Title 1">
            <a:extLst>
              <a:ext uri="{FF2B5EF4-FFF2-40B4-BE49-F238E27FC236}">
                <a16:creationId xmlns:a16="http://schemas.microsoft.com/office/drawing/2014/main" id="{87900E10-C23B-D04F-8B6F-EF505EB3284E}"/>
              </a:ext>
            </a:extLst>
          </p:cNvPr>
          <p:cNvSpPr txBox="1">
            <a:spLocks/>
          </p:cNvSpPr>
          <p:nvPr/>
        </p:nvSpPr>
        <p:spPr>
          <a:xfrm>
            <a:off x="609600" y="4270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Calibri"/>
                <a:ea typeface="+mj-ea"/>
                <a:cs typeface="+mj-cs"/>
              </a:defRPr>
            </a:lvl1pPr>
          </a:lstStyle>
          <a:p>
            <a:r>
              <a:rPr lang="en-US" dirty="0">
                <a:solidFill>
                  <a:srgbClr val="0070C0"/>
                </a:solidFill>
                <a:latin typeface="Arial" panose="020B0604020202020204" pitchFamily="34" charset="0"/>
              </a:rPr>
              <a:t>R-CNN</a:t>
            </a:r>
          </a:p>
        </p:txBody>
      </p:sp>
      <p:sp>
        <p:nvSpPr>
          <p:cNvPr id="2" name="Rettangolo 7">
            <a:extLst>
              <a:ext uri="{FF2B5EF4-FFF2-40B4-BE49-F238E27FC236}">
                <a16:creationId xmlns:a16="http://schemas.microsoft.com/office/drawing/2014/main" id="{73D17C7D-3F15-F2DF-053C-7D2D5AA611BE}"/>
              </a:ext>
            </a:extLst>
          </p:cNvPr>
          <p:cNvSpPr/>
          <p:nvPr/>
        </p:nvSpPr>
        <p:spPr>
          <a:xfrm>
            <a:off x="228600" y="5802814"/>
            <a:ext cx="8270943" cy="707886"/>
          </a:xfrm>
          <a:prstGeom prst="rect">
            <a:avLst/>
          </a:prstGeom>
        </p:spPr>
        <p:txBody>
          <a:bodyPr wrap="square">
            <a:spAutoFit/>
          </a:bodyPr>
          <a:lstStyle/>
          <a:p>
            <a:r>
              <a:rPr lang="it-IT" sz="2000" dirty="0"/>
              <a:t>Affine image </a:t>
            </a:r>
            <a:r>
              <a:rPr lang="it-IT" sz="2000" dirty="0" err="1"/>
              <a:t>warping</a:t>
            </a:r>
            <a:r>
              <a:rPr lang="it-IT" sz="2000" dirty="0"/>
              <a:t> to compute a </a:t>
            </a:r>
            <a:r>
              <a:rPr lang="it-IT" sz="2000" dirty="0" err="1"/>
              <a:t>ﬁxed</a:t>
            </a:r>
            <a:r>
              <a:rPr lang="it-IT" sz="2000" dirty="0"/>
              <a:t>-size CNN output (4096-dim) from </a:t>
            </a:r>
            <a:r>
              <a:rPr lang="it-IT" sz="2000" dirty="0" err="1"/>
              <a:t>each</a:t>
            </a:r>
            <a:r>
              <a:rPr lang="it-IT" sz="2000" dirty="0"/>
              <a:t> </a:t>
            </a:r>
            <a:r>
              <a:rPr lang="it-IT" sz="2000" dirty="0" err="1"/>
              <a:t>region</a:t>
            </a:r>
            <a:r>
              <a:rPr lang="it-IT" sz="2000" dirty="0"/>
              <a:t> </a:t>
            </a:r>
            <a:r>
              <a:rPr lang="it-IT" sz="2000" dirty="0" err="1"/>
              <a:t>proposal</a:t>
            </a:r>
            <a:r>
              <a:rPr lang="it-IT" sz="2000" dirty="0"/>
              <a:t>, </a:t>
            </a:r>
            <a:r>
              <a:rPr lang="it-IT" sz="2000" dirty="0" err="1"/>
              <a:t>regardless</a:t>
            </a:r>
            <a:r>
              <a:rPr lang="it-IT" sz="2000" dirty="0"/>
              <a:t> of the </a:t>
            </a:r>
            <a:r>
              <a:rPr lang="it-IT" sz="2000" dirty="0" err="1"/>
              <a:t>region’s</a:t>
            </a:r>
            <a:r>
              <a:rPr lang="it-IT" sz="2000" dirty="0"/>
              <a:t> </a:t>
            </a:r>
            <a:r>
              <a:rPr lang="it-IT" sz="2000" dirty="0" err="1"/>
              <a:t>shape</a:t>
            </a:r>
            <a:r>
              <a:rPr lang="it-IT" sz="2000" dirty="0"/>
              <a:t>.</a:t>
            </a:r>
          </a:p>
        </p:txBody>
      </p:sp>
    </p:spTree>
    <p:extLst>
      <p:ext uri="{BB962C8B-B14F-4D97-AF65-F5344CB8AC3E}">
        <p14:creationId xmlns:p14="http://schemas.microsoft.com/office/powerpoint/2010/main" val="227716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13202-5F2B-7C45-B8AE-8CABD97477DD}"/>
              </a:ext>
            </a:extLst>
          </p:cNvPr>
          <p:cNvSpPr>
            <a:spLocks noGrp="1"/>
          </p:cNvSpPr>
          <p:nvPr>
            <p:ph idx="1"/>
          </p:nvPr>
        </p:nvSpPr>
        <p:spPr>
          <a:xfrm>
            <a:off x="305833" y="4648200"/>
            <a:ext cx="8229600" cy="4876800"/>
          </a:xfrm>
        </p:spPr>
        <p:txBody>
          <a:bodyPr>
            <a:normAutofit/>
          </a:bodyPr>
          <a:lstStyle/>
          <a:p>
            <a:r>
              <a:rPr lang="en-GB" sz="2000" dirty="0"/>
              <a:t>Region proposal algorithm used in object detection. </a:t>
            </a:r>
          </a:p>
          <a:p>
            <a:r>
              <a:rPr lang="en-GB" sz="2000" dirty="0"/>
              <a:t>Fast with a very high recall. </a:t>
            </a:r>
          </a:p>
          <a:p>
            <a:r>
              <a:rPr lang="en-GB" sz="2000" dirty="0"/>
              <a:t>Based on computing hierarchical grouping of similar regions based on colour, texture, size and shape compatibility.</a:t>
            </a:r>
          </a:p>
          <a:p>
            <a:endParaRPr lang="en-GB" sz="2000" dirty="0"/>
          </a:p>
        </p:txBody>
      </p:sp>
      <p:sp>
        <p:nvSpPr>
          <p:cNvPr id="6" name="Slide Number Placeholder 5">
            <a:extLst>
              <a:ext uri="{FF2B5EF4-FFF2-40B4-BE49-F238E27FC236}">
                <a16:creationId xmlns:a16="http://schemas.microsoft.com/office/drawing/2014/main" id="{224FDE4C-C4D1-C44A-8EE9-4C9C850DB06C}"/>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24</a:t>
            </a:fld>
            <a:endParaRPr lang="en-US" b="1" kern="1200">
              <a:ea typeface="+mn-ea"/>
              <a:cs typeface="+mn-cs"/>
            </a:endParaRPr>
          </a:p>
        </p:txBody>
      </p:sp>
      <p:pic>
        <p:nvPicPr>
          <p:cNvPr id="1026" name="Picture 2" descr="input image for segmentation">
            <a:extLst>
              <a:ext uri="{FF2B5EF4-FFF2-40B4-BE49-F238E27FC236}">
                <a16:creationId xmlns:a16="http://schemas.microsoft.com/office/drawing/2014/main" id="{5BD56D4A-04CE-4C44-A366-6059B3CC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33" y="2054491"/>
            <a:ext cx="2807208" cy="1871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using Felzenszwalb's segmentation method">
            <a:extLst>
              <a:ext uri="{FF2B5EF4-FFF2-40B4-BE49-F238E27FC236}">
                <a16:creationId xmlns:a16="http://schemas.microsoft.com/office/drawing/2014/main" id="{61D9CCE6-5BCA-8941-BC7F-4EBE84878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396" y="2036064"/>
            <a:ext cx="2807208" cy="1871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DF4D7E-53AF-3641-A571-C706F70863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9225" y="2018578"/>
            <a:ext cx="2807208" cy="18714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2DDB26D-C696-FE44-BF36-22037DAA5F13}"/>
              </a:ext>
            </a:extLst>
          </p:cNvPr>
          <p:cNvSpPr/>
          <p:nvPr/>
        </p:nvSpPr>
        <p:spPr>
          <a:xfrm>
            <a:off x="6102465" y="3964063"/>
            <a:ext cx="2531462" cy="369332"/>
          </a:xfrm>
          <a:prstGeom prst="rect">
            <a:avLst/>
          </a:prstGeom>
        </p:spPr>
        <p:txBody>
          <a:bodyPr wrap="none">
            <a:spAutoFit/>
          </a:bodyPr>
          <a:lstStyle/>
          <a:p>
            <a:r>
              <a:rPr lang="en-GB" dirty="0" err="1">
                <a:solidFill>
                  <a:srgbClr val="333333"/>
                </a:solidFill>
                <a:latin typeface="Arial" panose="020B0604020202020204" pitchFamily="34" charset="0"/>
              </a:rPr>
              <a:t>Oversegmented</a:t>
            </a:r>
            <a:r>
              <a:rPr lang="en-GB" dirty="0">
                <a:solidFill>
                  <a:srgbClr val="333333"/>
                </a:solidFill>
                <a:latin typeface="Arial" panose="020B0604020202020204" pitchFamily="34" charset="0"/>
              </a:rPr>
              <a:t> Image</a:t>
            </a:r>
            <a:endParaRPr lang="en-GB" dirty="0"/>
          </a:p>
        </p:txBody>
      </p:sp>
      <p:sp>
        <p:nvSpPr>
          <p:cNvPr id="8" name="Rectangle 7">
            <a:extLst>
              <a:ext uri="{FF2B5EF4-FFF2-40B4-BE49-F238E27FC236}">
                <a16:creationId xmlns:a16="http://schemas.microsoft.com/office/drawing/2014/main" id="{441DBDF8-7E22-244E-92C6-B60B81B8852E}"/>
              </a:ext>
            </a:extLst>
          </p:cNvPr>
          <p:cNvSpPr/>
          <p:nvPr/>
        </p:nvSpPr>
        <p:spPr>
          <a:xfrm>
            <a:off x="3307912" y="3964063"/>
            <a:ext cx="2069797" cy="369332"/>
          </a:xfrm>
          <a:prstGeom prst="rect">
            <a:avLst/>
          </a:prstGeom>
        </p:spPr>
        <p:txBody>
          <a:bodyPr wrap="none">
            <a:spAutoFit/>
          </a:bodyPr>
          <a:lstStyle/>
          <a:p>
            <a:r>
              <a:rPr lang="en-GB" dirty="0">
                <a:solidFill>
                  <a:srgbClr val="333333"/>
                </a:solidFill>
                <a:latin typeface="Arial" panose="020B0604020202020204" pitchFamily="34" charset="0"/>
              </a:rPr>
              <a:t>Segmented Image</a:t>
            </a:r>
            <a:endParaRPr lang="en-GB" dirty="0"/>
          </a:p>
        </p:txBody>
      </p:sp>
      <p:sp>
        <p:nvSpPr>
          <p:cNvPr id="9" name="Rectangle 8">
            <a:extLst>
              <a:ext uri="{FF2B5EF4-FFF2-40B4-BE49-F238E27FC236}">
                <a16:creationId xmlns:a16="http://schemas.microsoft.com/office/drawing/2014/main" id="{5A3FD43F-063F-894F-9163-E04BDE4CF288}"/>
              </a:ext>
            </a:extLst>
          </p:cNvPr>
          <p:cNvSpPr/>
          <p:nvPr/>
        </p:nvSpPr>
        <p:spPr>
          <a:xfrm>
            <a:off x="346489" y="3964063"/>
            <a:ext cx="1720343" cy="369332"/>
          </a:xfrm>
          <a:prstGeom prst="rect">
            <a:avLst/>
          </a:prstGeom>
        </p:spPr>
        <p:txBody>
          <a:bodyPr wrap="none">
            <a:spAutoFit/>
          </a:bodyPr>
          <a:lstStyle/>
          <a:p>
            <a:r>
              <a:rPr lang="en-GB" dirty="0">
                <a:solidFill>
                  <a:srgbClr val="333333"/>
                </a:solidFill>
                <a:latin typeface="Arial" panose="020B0604020202020204" pitchFamily="34" charset="0"/>
              </a:rPr>
              <a:t>Original Image</a:t>
            </a:r>
            <a:endParaRPr lang="en-GB" dirty="0"/>
          </a:p>
        </p:txBody>
      </p:sp>
      <p:sp>
        <p:nvSpPr>
          <p:cNvPr id="14" name="Title 1">
            <a:extLst>
              <a:ext uri="{FF2B5EF4-FFF2-40B4-BE49-F238E27FC236}">
                <a16:creationId xmlns:a16="http://schemas.microsoft.com/office/drawing/2014/main" id="{260A1BA4-D749-3244-BE31-49D776FC0136}"/>
              </a:ext>
            </a:extLst>
          </p:cNvPr>
          <p:cNvSpPr txBox="1">
            <a:spLocks/>
          </p:cNvSpPr>
          <p:nvPr/>
        </p:nvSpPr>
        <p:spPr>
          <a:xfrm>
            <a:off x="609599" y="4633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GB" sz="3600" dirty="0">
                <a:solidFill>
                  <a:srgbClr val="0070C0"/>
                </a:solidFill>
                <a:latin typeface="Arial" panose="020B0604020202020204" pitchFamily="34" charset="0"/>
              </a:rPr>
              <a:t>Selective Search for Object Recognition</a:t>
            </a:r>
          </a:p>
        </p:txBody>
      </p:sp>
    </p:spTree>
    <p:extLst>
      <p:ext uri="{BB962C8B-B14F-4D97-AF65-F5344CB8AC3E}">
        <p14:creationId xmlns:p14="http://schemas.microsoft.com/office/powerpoint/2010/main" val="221846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24B88C-83AD-1C4C-A9B2-D869454C70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47800" y="1569888"/>
            <a:ext cx="5908963" cy="228761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5FD2C85-AC0C-E14A-9BC2-6A6D5341575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25</a:t>
            </a:fld>
            <a:endParaRPr lang="en-US" b="1" kern="1200">
              <a:ea typeface="+mn-ea"/>
              <a:cs typeface="+mn-cs"/>
            </a:endParaRPr>
          </a:p>
        </p:txBody>
      </p:sp>
      <p:sp>
        <p:nvSpPr>
          <p:cNvPr id="8" name="Title 1">
            <a:extLst>
              <a:ext uri="{FF2B5EF4-FFF2-40B4-BE49-F238E27FC236}">
                <a16:creationId xmlns:a16="http://schemas.microsoft.com/office/drawing/2014/main" id="{99BF7B2C-8405-4848-99BD-BFB6BADB9AB1}"/>
              </a:ext>
            </a:extLst>
          </p:cNvPr>
          <p:cNvSpPr txBox="1">
            <a:spLocks/>
          </p:cNvSpPr>
          <p:nvPr/>
        </p:nvSpPr>
        <p:spPr>
          <a:xfrm>
            <a:off x="609599" y="46338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GB" sz="3600" dirty="0">
                <a:solidFill>
                  <a:srgbClr val="0070C0"/>
                </a:solidFill>
                <a:latin typeface="Arial" panose="020B0604020202020204" pitchFamily="34" charset="0"/>
              </a:rPr>
              <a:t>Selective Search for Object Recognition</a:t>
            </a:r>
          </a:p>
        </p:txBody>
      </p:sp>
      <p:sp>
        <p:nvSpPr>
          <p:cNvPr id="7" name="Rectangle 6">
            <a:extLst>
              <a:ext uri="{FF2B5EF4-FFF2-40B4-BE49-F238E27FC236}">
                <a16:creationId xmlns:a16="http://schemas.microsoft.com/office/drawing/2014/main" id="{86BDA727-F588-8040-9B01-FDE45DC8F8FB}"/>
              </a:ext>
            </a:extLst>
          </p:cNvPr>
          <p:cNvSpPr/>
          <p:nvPr/>
        </p:nvSpPr>
        <p:spPr>
          <a:xfrm>
            <a:off x="270163" y="4043079"/>
            <a:ext cx="8534400" cy="2554545"/>
          </a:xfrm>
          <a:prstGeom prst="rect">
            <a:avLst/>
          </a:prstGeom>
        </p:spPr>
        <p:txBody>
          <a:bodyPr wrap="square">
            <a:spAutoFit/>
          </a:bodyPr>
          <a:lstStyle/>
          <a:p>
            <a:r>
              <a:rPr lang="en-GB" sz="1600" dirty="0">
                <a:solidFill>
                  <a:srgbClr val="002060"/>
                </a:solidFill>
                <a:latin typeface="Arial" panose="020B0604020202020204" pitchFamily="34" charset="0"/>
              </a:rPr>
              <a:t>“Hierarchical” segmentations using </a:t>
            </a:r>
            <a:r>
              <a:rPr lang="en-GB" sz="1600" dirty="0" err="1">
                <a:solidFill>
                  <a:srgbClr val="002060"/>
                </a:solidFill>
                <a:latin typeface="Arial" panose="020B0604020202020204" pitchFamily="34" charset="0"/>
              </a:rPr>
              <a:t>Felzenszwalb</a:t>
            </a:r>
            <a:r>
              <a:rPr lang="en-GB" sz="1600" dirty="0">
                <a:solidFill>
                  <a:srgbClr val="002060"/>
                </a:solidFill>
                <a:latin typeface="Arial" panose="020B0604020202020204" pitchFamily="34" charset="0"/>
              </a:rPr>
              <a:t> and </a:t>
            </a:r>
            <a:r>
              <a:rPr lang="en-GB" sz="1600" dirty="0" err="1">
                <a:solidFill>
                  <a:srgbClr val="002060"/>
                </a:solidFill>
                <a:latin typeface="Arial" panose="020B0604020202020204" pitchFamily="34" charset="0"/>
              </a:rPr>
              <a:t>Huttenlocher’s</a:t>
            </a:r>
            <a:r>
              <a:rPr lang="en-GB" sz="1600" dirty="0">
                <a:solidFill>
                  <a:srgbClr val="002060"/>
                </a:solidFill>
                <a:latin typeface="Arial" panose="020B0604020202020204" pitchFamily="34" charset="0"/>
              </a:rPr>
              <a:t> </a:t>
            </a:r>
            <a:r>
              <a:rPr lang="en-GB" sz="1600" dirty="0" err="1">
                <a:solidFill>
                  <a:srgbClr val="002060"/>
                </a:solidFill>
                <a:latin typeface="Arial" panose="020B0604020202020204" pitchFamily="34" charset="0"/>
              </a:rPr>
              <a:t>oversegments</a:t>
            </a:r>
            <a:r>
              <a:rPr lang="en-GB" sz="1600" dirty="0">
                <a:solidFill>
                  <a:srgbClr val="002060"/>
                </a:solidFill>
                <a:latin typeface="Arial" panose="020B0604020202020204" pitchFamily="34" charset="0"/>
              </a:rPr>
              <a:t>.</a:t>
            </a:r>
          </a:p>
          <a:p>
            <a:endParaRPr lang="en-GB" sz="1600" dirty="0">
              <a:solidFill>
                <a:srgbClr val="002060"/>
              </a:solidFill>
              <a:latin typeface="Arial" panose="020B0604020202020204" pitchFamily="34" charset="0"/>
            </a:endParaRPr>
          </a:p>
          <a:p>
            <a:r>
              <a:rPr lang="en-GB" sz="1600" b="1" dirty="0">
                <a:solidFill>
                  <a:srgbClr val="002060"/>
                </a:solidFill>
                <a:latin typeface="Arial" panose="020B0604020202020204" pitchFamily="34" charset="0"/>
              </a:rPr>
              <a:t>Selective Search </a:t>
            </a:r>
            <a:r>
              <a:rPr lang="en-GB" sz="1600" dirty="0">
                <a:solidFill>
                  <a:srgbClr val="002060"/>
                </a:solidFill>
                <a:latin typeface="Arial" panose="020B0604020202020204" pitchFamily="34" charset="0"/>
              </a:rPr>
              <a:t>algorithm takes these </a:t>
            </a:r>
            <a:r>
              <a:rPr lang="en-GB" sz="1600" dirty="0" err="1">
                <a:solidFill>
                  <a:srgbClr val="002060"/>
                </a:solidFill>
                <a:latin typeface="Arial" panose="020B0604020202020204" pitchFamily="34" charset="0"/>
              </a:rPr>
              <a:t>oversegments</a:t>
            </a:r>
            <a:r>
              <a:rPr lang="en-GB" sz="1600" dirty="0">
                <a:solidFill>
                  <a:srgbClr val="002060"/>
                </a:solidFill>
                <a:latin typeface="Arial" panose="020B0604020202020204" pitchFamily="34" charset="0"/>
              </a:rPr>
              <a:t> as initial input and performs:</a:t>
            </a:r>
          </a:p>
          <a:p>
            <a:pPr marL="342900" indent="-342900">
              <a:buAutoNum type="arabicPeriod"/>
            </a:pPr>
            <a:r>
              <a:rPr lang="en-GB" sz="1600" dirty="0">
                <a:solidFill>
                  <a:srgbClr val="002060"/>
                </a:solidFill>
                <a:latin typeface="Arial" panose="020B0604020202020204" pitchFamily="34" charset="0"/>
              </a:rPr>
              <a:t>Add all bounding boxes corresponding to segmented parts to the list of regional proposals</a:t>
            </a:r>
          </a:p>
          <a:p>
            <a:pPr marL="342900" indent="-342900">
              <a:buAutoNum type="arabicPeriod"/>
            </a:pPr>
            <a:r>
              <a:rPr lang="en-GB" sz="1600" dirty="0">
                <a:solidFill>
                  <a:srgbClr val="002060"/>
                </a:solidFill>
                <a:latin typeface="Arial" panose="020B0604020202020204" pitchFamily="34" charset="0"/>
              </a:rPr>
              <a:t>Group adjacent segments based on similarity</a:t>
            </a:r>
          </a:p>
          <a:p>
            <a:pPr marL="342900" indent="-342900">
              <a:buAutoNum type="arabicPeriod"/>
            </a:pPr>
            <a:r>
              <a:rPr lang="en-GB" sz="1600" dirty="0">
                <a:solidFill>
                  <a:srgbClr val="002060"/>
                </a:solidFill>
                <a:latin typeface="Arial" panose="020B0604020202020204" pitchFamily="34" charset="0"/>
              </a:rPr>
              <a:t>Go to step 1</a:t>
            </a:r>
          </a:p>
          <a:p>
            <a:endParaRPr lang="en-GB" sz="1600" dirty="0">
              <a:solidFill>
                <a:srgbClr val="002060"/>
              </a:solidFill>
              <a:latin typeface="Arial" panose="020B0604020202020204" pitchFamily="34" charset="0"/>
            </a:endParaRPr>
          </a:p>
          <a:p>
            <a:r>
              <a:rPr lang="en-GB" sz="1600" dirty="0">
                <a:solidFill>
                  <a:srgbClr val="002060"/>
                </a:solidFill>
                <a:latin typeface="Arial" panose="020B0604020202020204" pitchFamily="34" charset="0"/>
              </a:rPr>
              <a:t>At each iteration, larger segments are formed and added to the list of region proposals in a bottom-up approach. </a:t>
            </a:r>
          </a:p>
        </p:txBody>
      </p:sp>
    </p:spTree>
    <p:extLst>
      <p:ext uri="{BB962C8B-B14F-4D97-AF65-F5344CB8AC3E}">
        <p14:creationId xmlns:p14="http://schemas.microsoft.com/office/powerpoint/2010/main" val="57251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1E0BE-9ED4-47A2-93C9-067A445B12DE}"/>
              </a:ext>
            </a:extLst>
          </p:cNvPr>
          <p:cNvSpPr>
            <a:spLocks noGrp="1"/>
          </p:cNvSpPr>
          <p:nvPr>
            <p:ph type="title"/>
          </p:nvPr>
        </p:nvSpPr>
        <p:spPr/>
        <p:txBody>
          <a:bodyPr>
            <a:normAutofit fontScale="90000"/>
          </a:bodyPr>
          <a:lstStyle/>
          <a:p>
            <a:r>
              <a:rPr lang="it-IT" dirty="0">
                <a:solidFill>
                  <a:srgbClr val="0070C0"/>
                </a:solidFill>
              </a:rPr>
              <a:t>R-CNN: First </a:t>
            </a:r>
            <a:r>
              <a:rPr lang="it-IT" dirty="0" err="1">
                <a:solidFill>
                  <a:srgbClr val="0070C0"/>
                </a:solidFill>
              </a:rPr>
              <a:t>module</a:t>
            </a:r>
            <a:r>
              <a:rPr lang="it-IT" dirty="0">
                <a:solidFill>
                  <a:srgbClr val="0070C0"/>
                </a:solidFill>
              </a:rPr>
              <a:t> - </a:t>
            </a:r>
            <a:r>
              <a:rPr lang="it-IT" dirty="0" err="1">
                <a:solidFill>
                  <a:srgbClr val="0070C0"/>
                </a:solidFill>
              </a:rPr>
              <a:t>Region</a:t>
            </a:r>
            <a:r>
              <a:rPr lang="it-IT" dirty="0">
                <a:solidFill>
                  <a:srgbClr val="0070C0"/>
                </a:solidFill>
              </a:rPr>
              <a:t> </a:t>
            </a:r>
            <a:r>
              <a:rPr lang="it-IT" dirty="0" err="1">
                <a:solidFill>
                  <a:srgbClr val="0070C0"/>
                </a:solidFill>
              </a:rPr>
              <a:t>proposal</a:t>
            </a:r>
            <a:r>
              <a:rPr lang="it-IT" dirty="0">
                <a:solidFill>
                  <a:srgbClr val="0070C0"/>
                </a:solidFill>
              </a:rPr>
              <a:t>: </a:t>
            </a:r>
            <a:r>
              <a:rPr lang="it-IT" dirty="0" err="1">
                <a:solidFill>
                  <a:srgbClr val="0070C0"/>
                </a:solidFill>
              </a:rPr>
              <a:t>selective</a:t>
            </a:r>
            <a:r>
              <a:rPr lang="it-IT" dirty="0">
                <a:solidFill>
                  <a:srgbClr val="0070C0"/>
                </a:solidFill>
              </a:rPr>
              <a:t> </a:t>
            </a:r>
            <a:r>
              <a:rPr lang="it-IT" dirty="0" err="1">
                <a:solidFill>
                  <a:srgbClr val="0070C0"/>
                </a:solidFill>
              </a:rPr>
              <a:t>search</a:t>
            </a:r>
            <a:endParaRPr lang="it-IT" dirty="0">
              <a:solidFill>
                <a:srgbClr val="0070C0"/>
              </a:solidFill>
            </a:endParaRPr>
          </a:p>
        </p:txBody>
      </p:sp>
      <p:sp>
        <p:nvSpPr>
          <p:cNvPr id="3" name="Slide Number Placeholder 2">
            <a:extLst>
              <a:ext uri="{FF2B5EF4-FFF2-40B4-BE49-F238E27FC236}">
                <a16:creationId xmlns:a16="http://schemas.microsoft.com/office/drawing/2014/main" id="{4C1277F5-3B58-0149-B438-ECE66153734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26</a:t>
            </a:fld>
            <a:endParaRPr lang="en-US" b="1" kern="1200">
              <a:ea typeface="+mn-ea"/>
              <a:cs typeface="+mn-cs"/>
            </a:endParaRPr>
          </a:p>
        </p:txBody>
      </p:sp>
      <p:pic>
        <p:nvPicPr>
          <p:cNvPr id="2050" name="Picture 2" descr="https://cdn-images-1.medium.com/max/1000/1*ZQ03Ib84bYioFKoho5HnKg.png">
            <a:extLst>
              <a:ext uri="{FF2B5EF4-FFF2-40B4-BE49-F238E27FC236}">
                <a16:creationId xmlns:a16="http://schemas.microsoft.com/office/drawing/2014/main" id="{CCD6C13F-3E5F-4969-9510-32FF9D661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0" y="2904741"/>
            <a:ext cx="8689039" cy="3623329"/>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42B29044-61BF-4744-BBEB-C66CFABEC2D1}"/>
              </a:ext>
            </a:extLst>
          </p:cNvPr>
          <p:cNvSpPr/>
          <p:nvPr/>
        </p:nvSpPr>
        <p:spPr>
          <a:xfrm>
            <a:off x="533400" y="2133600"/>
            <a:ext cx="7631909" cy="584775"/>
          </a:xfrm>
          <a:prstGeom prst="rect">
            <a:avLst/>
          </a:prstGeom>
        </p:spPr>
        <p:txBody>
          <a:bodyPr wrap="square">
            <a:spAutoFit/>
          </a:bodyPr>
          <a:lstStyle/>
          <a:p>
            <a:r>
              <a:rPr lang="en-US" sz="3200" b="1" dirty="0">
                <a:solidFill>
                  <a:srgbClr val="0070C0"/>
                </a:solidFill>
              </a:rPr>
              <a:t>Results</a:t>
            </a:r>
            <a:endParaRPr lang="it-IT" sz="3200" dirty="0">
              <a:solidFill>
                <a:srgbClr val="0070C0"/>
              </a:solidFill>
            </a:endParaRPr>
          </a:p>
        </p:txBody>
      </p:sp>
    </p:spTree>
    <p:extLst>
      <p:ext uri="{BB962C8B-B14F-4D97-AF65-F5344CB8AC3E}">
        <p14:creationId xmlns:p14="http://schemas.microsoft.com/office/powerpoint/2010/main" val="941105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62240" y="1063229"/>
            <a:ext cx="4962644" cy="1988820"/>
          </a:xfrm>
          <a:prstGeom prst="rect">
            <a:avLst/>
          </a:prstGeom>
        </p:spPr>
      </p:pic>
      <p:pic>
        <p:nvPicPr>
          <p:cNvPr id="5" name="Picture 4">
            <a:extLst>
              <a:ext uri="{FF2B5EF4-FFF2-40B4-BE49-F238E27FC236}">
                <a16:creationId xmlns:a16="http://schemas.microsoft.com/office/drawing/2014/main" id="{6683C753-A14C-B547-882B-53DAF9871AB7}"/>
              </a:ext>
            </a:extLst>
          </p:cNvPr>
          <p:cNvPicPr>
            <a:picLocks/>
          </p:cNvPicPr>
          <p:nvPr/>
        </p:nvPicPr>
        <p:blipFill>
          <a:blip r:embed="rId4"/>
          <a:stretch>
            <a:fillRect/>
          </a:stretch>
        </p:blipFill>
        <p:spPr>
          <a:xfrm>
            <a:off x="3970078" y="3320004"/>
            <a:ext cx="869633" cy="1341120"/>
          </a:xfrm>
          <a:prstGeom prst="rect">
            <a:avLst/>
          </a:prstGeom>
        </p:spPr>
      </p:pic>
      <p:sp>
        <p:nvSpPr>
          <p:cNvPr id="15" name="TextBox 14">
            <a:extLst>
              <a:ext uri="{FF2B5EF4-FFF2-40B4-BE49-F238E27FC236}">
                <a16:creationId xmlns:a16="http://schemas.microsoft.com/office/drawing/2014/main" id="{8303267F-8554-8044-93D2-403B6187A3B5}"/>
              </a:ext>
            </a:extLst>
          </p:cNvPr>
          <p:cNvSpPr txBox="1"/>
          <p:nvPr/>
        </p:nvSpPr>
        <p:spPr>
          <a:xfrm>
            <a:off x="407399" y="2590384"/>
            <a:ext cx="2832497" cy="923330"/>
          </a:xfrm>
          <a:prstGeom prst="rect">
            <a:avLst/>
          </a:prstGeom>
          <a:noFill/>
        </p:spPr>
        <p:txBody>
          <a:bodyPr wrap="square" rtlCol="0">
            <a:spAutoFit/>
          </a:bodyPr>
          <a:lstStyle/>
          <a:p>
            <a:r>
              <a:rPr lang="en-US" b="1" u="sng" dirty="0">
                <a:solidFill>
                  <a:srgbClr val="0070C0"/>
                </a:solidFill>
              </a:rPr>
              <a:t>Second stage</a:t>
            </a:r>
            <a:r>
              <a:rPr lang="en-US" dirty="0">
                <a:solidFill>
                  <a:srgbClr val="0070C0"/>
                </a:solidFill>
              </a:rPr>
              <a:t>: extracts a fixed-length feature vector from each region. </a:t>
            </a:r>
          </a:p>
        </p:txBody>
      </p:sp>
      <p:sp>
        <p:nvSpPr>
          <p:cNvPr id="16" name="TextBox 15">
            <a:extLst>
              <a:ext uri="{FF2B5EF4-FFF2-40B4-BE49-F238E27FC236}">
                <a16:creationId xmlns:a16="http://schemas.microsoft.com/office/drawing/2014/main" id="{A722D38E-4335-B24E-B623-F90C9D4B8B6E}"/>
              </a:ext>
            </a:extLst>
          </p:cNvPr>
          <p:cNvSpPr txBox="1"/>
          <p:nvPr/>
        </p:nvSpPr>
        <p:spPr>
          <a:xfrm>
            <a:off x="320847" y="4258270"/>
            <a:ext cx="2832497" cy="923330"/>
          </a:xfrm>
          <a:prstGeom prst="rect">
            <a:avLst/>
          </a:prstGeom>
          <a:noFill/>
        </p:spPr>
        <p:txBody>
          <a:bodyPr wrap="square" rtlCol="0">
            <a:spAutoFit/>
          </a:bodyPr>
          <a:lstStyle/>
          <a:p>
            <a:pPr marL="214313" indent="-214313">
              <a:buFont typeface="Arial" panose="020B0604020202020204" pitchFamily="34" charset="0"/>
              <a:buChar char="•"/>
            </a:pPr>
            <a:r>
              <a:rPr lang="en-US" dirty="0"/>
              <a:t>a 4096-dimensional feature vector from each region proposal </a:t>
            </a:r>
          </a:p>
        </p:txBody>
      </p:sp>
      <p:sp>
        <p:nvSpPr>
          <p:cNvPr id="18" name="TextBox 17">
            <a:extLst>
              <a:ext uri="{FF2B5EF4-FFF2-40B4-BE49-F238E27FC236}">
                <a16:creationId xmlns:a16="http://schemas.microsoft.com/office/drawing/2014/main" id="{6BECA875-D7CA-8D40-8DCC-AA1339E1CEF0}"/>
              </a:ext>
            </a:extLst>
          </p:cNvPr>
          <p:cNvSpPr txBox="1"/>
          <p:nvPr/>
        </p:nvSpPr>
        <p:spPr>
          <a:xfrm>
            <a:off x="3566370" y="4907648"/>
            <a:ext cx="2127110" cy="1200329"/>
          </a:xfrm>
          <a:prstGeom prst="rect">
            <a:avLst/>
          </a:prstGeom>
          <a:noFill/>
        </p:spPr>
        <p:txBody>
          <a:bodyPr wrap="square" rtlCol="0">
            <a:spAutoFit/>
          </a:bodyPr>
          <a:lstStyle/>
          <a:p>
            <a:r>
              <a:rPr lang="en-US" dirty="0"/>
              <a:t>Arbitrary rectangles?</a:t>
            </a:r>
          </a:p>
          <a:p>
            <a:r>
              <a:rPr lang="en-US" dirty="0"/>
              <a:t>A fixed size input? 227 x 227</a:t>
            </a:r>
          </a:p>
        </p:txBody>
      </p:sp>
      <p:cxnSp>
        <p:nvCxnSpPr>
          <p:cNvPr id="20" name="Straight Arrow Connector 19">
            <a:extLst>
              <a:ext uri="{FF2B5EF4-FFF2-40B4-BE49-F238E27FC236}">
                <a16:creationId xmlns:a16="http://schemas.microsoft.com/office/drawing/2014/main" id="{725856AE-B258-E74E-A2F5-303D8AB5A9EC}"/>
              </a:ext>
            </a:extLst>
          </p:cNvPr>
          <p:cNvCxnSpPr/>
          <p:nvPr/>
        </p:nvCxnSpPr>
        <p:spPr>
          <a:xfrm>
            <a:off x="4972048" y="3986213"/>
            <a:ext cx="3750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5F3D0DA8-D3EF-0842-8241-2601BD61B7B1}"/>
              </a:ext>
            </a:extLst>
          </p:cNvPr>
          <p:cNvSpPr txBox="1"/>
          <p:nvPr/>
        </p:nvSpPr>
        <p:spPr>
          <a:xfrm>
            <a:off x="4921954" y="3709213"/>
            <a:ext cx="567928" cy="300082"/>
          </a:xfrm>
          <a:prstGeom prst="rect">
            <a:avLst/>
          </a:prstGeom>
          <a:noFill/>
        </p:spPr>
        <p:txBody>
          <a:bodyPr wrap="square" rtlCol="0">
            <a:spAutoFit/>
          </a:bodyPr>
          <a:lstStyle/>
          <a:p>
            <a:r>
              <a:rPr lang="en-US" sz="1350" dirty="0"/>
              <a:t>warp</a:t>
            </a:r>
          </a:p>
        </p:txBody>
      </p:sp>
      <p:pic>
        <p:nvPicPr>
          <p:cNvPr id="22" name="Picture 21">
            <a:extLst>
              <a:ext uri="{FF2B5EF4-FFF2-40B4-BE49-F238E27FC236}">
                <a16:creationId xmlns:a16="http://schemas.microsoft.com/office/drawing/2014/main" id="{B964C3DF-CD61-FA46-9D93-88DD3FBB5F2B}"/>
              </a:ext>
            </a:extLst>
          </p:cNvPr>
          <p:cNvPicPr>
            <a:picLocks/>
          </p:cNvPicPr>
          <p:nvPr/>
        </p:nvPicPr>
        <p:blipFill>
          <a:blip r:embed="rId4"/>
          <a:stretch>
            <a:fillRect/>
          </a:stretch>
        </p:blipFill>
        <p:spPr>
          <a:xfrm>
            <a:off x="5447017" y="3551402"/>
            <a:ext cx="869633" cy="870966"/>
          </a:xfrm>
          <a:prstGeom prst="rect">
            <a:avLst/>
          </a:prstGeom>
        </p:spPr>
      </p:pic>
      <p:cxnSp>
        <p:nvCxnSpPr>
          <p:cNvPr id="23" name="Straight Arrow Connector 22">
            <a:extLst>
              <a:ext uri="{FF2B5EF4-FFF2-40B4-BE49-F238E27FC236}">
                <a16:creationId xmlns:a16="http://schemas.microsoft.com/office/drawing/2014/main" id="{3D11AAB2-F180-AB44-B80F-D3F6ACBD64D8}"/>
              </a:ext>
            </a:extLst>
          </p:cNvPr>
          <p:cNvCxnSpPr/>
          <p:nvPr/>
        </p:nvCxnSpPr>
        <p:spPr>
          <a:xfrm>
            <a:off x="6381151" y="3982640"/>
            <a:ext cx="3750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rapezoid 23">
            <a:extLst>
              <a:ext uri="{FF2B5EF4-FFF2-40B4-BE49-F238E27FC236}">
                <a16:creationId xmlns:a16="http://schemas.microsoft.com/office/drawing/2014/main" id="{EC49A6A6-996B-8544-B11F-6EB293EDCCA7}"/>
              </a:ext>
            </a:extLst>
          </p:cNvPr>
          <p:cNvSpPr/>
          <p:nvPr/>
        </p:nvSpPr>
        <p:spPr>
          <a:xfrm rot="5400000">
            <a:off x="6625050" y="3783688"/>
            <a:ext cx="904412" cy="397905"/>
          </a:xfrm>
          <a:prstGeom prst="trapezoid">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ln w="0"/>
              <a:effectLst>
                <a:outerShdw blurRad="38100" dist="19050" dir="2700000" algn="tl" rotWithShape="0">
                  <a:schemeClr val="dk1">
                    <a:alpha val="40000"/>
                  </a:schemeClr>
                </a:outerShdw>
              </a:effectLst>
              <a:latin typeface="Arial" panose="020B0604020202020204" pitchFamily="34" charset="0"/>
              <a:ea typeface="Calibri"/>
              <a:cs typeface="Arial" panose="020B0604020202020204" pitchFamily="34" charset="0"/>
              <a:sym typeface="Calibri"/>
            </a:endParaRPr>
          </a:p>
        </p:txBody>
      </p:sp>
      <p:sp>
        <p:nvSpPr>
          <p:cNvPr id="25" name="TextBox 24">
            <a:extLst>
              <a:ext uri="{FF2B5EF4-FFF2-40B4-BE49-F238E27FC236}">
                <a16:creationId xmlns:a16="http://schemas.microsoft.com/office/drawing/2014/main" id="{70C760A8-AD7A-4D41-A199-D7132CBDE24A}"/>
              </a:ext>
            </a:extLst>
          </p:cNvPr>
          <p:cNvSpPr txBox="1"/>
          <p:nvPr/>
        </p:nvSpPr>
        <p:spPr>
          <a:xfrm>
            <a:off x="6818607" y="3784116"/>
            <a:ext cx="59246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ln w="0"/>
                <a:effectLst>
                  <a:outerShdw blurRad="38100" dist="19050" dir="2700000" algn="tl" rotWithShape="0">
                    <a:schemeClr val="dk1">
                      <a:alpha val="40000"/>
                    </a:schemeClr>
                  </a:outerShdw>
                </a:effectLst>
                <a:latin typeface="Arial" panose="020B0604020202020204" pitchFamily="34" charset="0"/>
                <a:ea typeface="Calibri"/>
                <a:cs typeface="Arial" panose="020B0604020202020204" pitchFamily="34" charset="0"/>
                <a:sym typeface="Calibri"/>
              </a:rPr>
              <a:t>CNN</a:t>
            </a:r>
          </a:p>
        </p:txBody>
      </p:sp>
      <p:cxnSp>
        <p:nvCxnSpPr>
          <p:cNvPr id="26" name="Straight Arrow Connector 25">
            <a:extLst>
              <a:ext uri="{FF2B5EF4-FFF2-40B4-BE49-F238E27FC236}">
                <a16:creationId xmlns:a16="http://schemas.microsoft.com/office/drawing/2014/main" id="{D94DA480-D2ED-0741-B690-357D4D917E3A}"/>
              </a:ext>
            </a:extLst>
          </p:cNvPr>
          <p:cNvCxnSpPr/>
          <p:nvPr/>
        </p:nvCxnSpPr>
        <p:spPr>
          <a:xfrm>
            <a:off x="7395562" y="3982640"/>
            <a:ext cx="3750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E5D34E92-9566-104A-A45B-D494BA4F0B6A}"/>
              </a:ext>
            </a:extLst>
          </p:cNvPr>
          <p:cNvSpPr/>
          <p:nvPr/>
        </p:nvSpPr>
        <p:spPr>
          <a:xfrm>
            <a:off x="7854552" y="3929288"/>
            <a:ext cx="846535" cy="1060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8" name="TextBox 27">
            <a:extLst>
              <a:ext uri="{FF2B5EF4-FFF2-40B4-BE49-F238E27FC236}">
                <a16:creationId xmlns:a16="http://schemas.microsoft.com/office/drawing/2014/main" id="{F92DC7B0-FD6E-534D-8C4F-CC653306767E}"/>
              </a:ext>
            </a:extLst>
          </p:cNvPr>
          <p:cNvSpPr txBox="1"/>
          <p:nvPr/>
        </p:nvSpPr>
        <p:spPr>
          <a:xfrm>
            <a:off x="7757577" y="3455297"/>
            <a:ext cx="1155505" cy="507831"/>
          </a:xfrm>
          <a:prstGeom prst="rect">
            <a:avLst/>
          </a:prstGeom>
          <a:noFill/>
        </p:spPr>
        <p:txBody>
          <a:bodyPr wrap="square" rtlCol="0">
            <a:spAutoFit/>
          </a:bodyPr>
          <a:lstStyle/>
          <a:p>
            <a:r>
              <a:rPr lang="en-US" sz="1350" dirty="0"/>
              <a:t>feature vector</a:t>
            </a:r>
          </a:p>
        </p:txBody>
      </p:sp>
      <p:sp>
        <p:nvSpPr>
          <p:cNvPr id="29" name="TextBox 28">
            <a:extLst>
              <a:ext uri="{FF2B5EF4-FFF2-40B4-BE49-F238E27FC236}">
                <a16:creationId xmlns:a16="http://schemas.microsoft.com/office/drawing/2014/main" id="{09CBA735-853E-A643-957C-20243957B7E6}"/>
              </a:ext>
            </a:extLst>
          </p:cNvPr>
          <p:cNvSpPr txBox="1"/>
          <p:nvPr/>
        </p:nvSpPr>
        <p:spPr>
          <a:xfrm>
            <a:off x="6519531" y="4907647"/>
            <a:ext cx="2127110" cy="923330"/>
          </a:xfrm>
          <a:prstGeom prst="rect">
            <a:avLst/>
          </a:prstGeom>
          <a:noFill/>
        </p:spPr>
        <p:txBody>
          <a:bodyPr wrap="square" rtlCol="0">
            <a:spAutoFit/>
          </a:bodyPr>
          <a:lstStyle/>
          <a:p>
            <a:r>
              <a:rPr lang="en-US" dirty="0"/>
              <a:t>5 conv layers + 2 fully connected layers</a:t>
            </a:r>
          </a:p>
        </p:txBody>
      </p:sp>
      <p:sp>
        <p:nvSpPr>
          <p:cNvPr id="30" name="Title 1">
            <a:extLst>
              <a:ext uri="{FF2B5EF4-FFF2-40B4-BE49-F238E27FC236}">
                <a16:creationId xmlns:a16="http://schemas.microsoft.com/office/drawing/2014/main" id="{719BE38A-73EF-BF4B-B2D9-CB6A312266CF}"/>
              </a:ext>
            </a:extLst>
          </p:cNvPr>
          <p:cNvSpPr txBox="1">
            <a:spLocks/>
          </p:cNvSpPr>
          <p:nvPr/>
        </p:nvSpPr>
        <p:spPr>
          <a:xfrm>
            <a:off x="609600" y="427039"/>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Calibri"/>
                <a:ea typeface="+mj-ea"/>
                <a:cs typeface="+mj-cs"/>
              </a:defRPr>
            </a:lvl1pPr>
          </a:lstStyle>
          <a:p>
            <a:r>
              <a:rPr lang="en-US" dirty="0">
                <a:solidFill>
                  <a:srgbClr val="0070C0"/>
                </a:solidFill>
                <a:latin typeface="Arial" panose="020B0604020202020204" pitchFamily="34" charset="0"/>
              </a:rPr>
              <a:t>R-CNN</a:t>
            </a:r>
          </a:p>
        </p:txBody>
      </p:sp>
    </p:spTree>
    <p:extLst>
      <p:ext uri="{BB962C8B-B14F-4D97-AF65-F5344CB8AC3E}">
        <p14:creationId xmlns:p14="http://schemas.microsoft.com/office/powerpoint/2010/main" val="42609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par>
                                <p:cTn id="43" presetID="3" presetClass="entr" presetSubtype="1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24" grpId="0" animBg="1"/>
      <p:bldP spid="25" grpId="0"/>
      <p:bldP spid="27" grpId="0" animBg="1"/>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CEAEC-6540-4859-A66C-DCE0C2A9684F}"/>
              </a:ext>
            </a:extLst>
          </p:cNvPr>
          <p:cNvSpPr>
            <a:spLocks noGrp="1"/>
          </p:cNvSpPr>
          <p:nvPr>
            <p:ph type="title"/>
          </p:nvPr>
        </p:nvSpPr>
        <p:spPr/>
        <p:txBody>
          <a:bodyPr vert="horz" lIns="91440" tIns="45720" rIns="91440" bIns="45720" rtlCol="0" anchor="ctr">
            <a:normAutofit fontScale="90000"/>
          </a:bodyPr>
          <a:lstStyle/>
          <a:p>
            <a:r>
              <a:rPr lang="it-IT" dirty="0">
                <a:solidFill>
                  <a:srgbClr val="0070C0"/>
                </a:solidFill>
              </a:rPr>
              <a:t>R-CNN: Object </a:t>
            </a:r>
            <a:r>
              <a:rPr lang="it-IT" dirty="0" err="1">
                <a:solidFill>
                  <a:srgbClr val="0070C0"/>
                </a:solidFill>
              </a:rPr>
              <a:t>proposal</a:t>
            </a:r>
            <a:r>
              <a:rPr lang="it-IT" dirty="0">
                <a:solidFill>
                  <a:srgbClr val="0070C0"/>
                </a:solidFill>
              </a:rPr>
              <a:t> </a:t>
            </a:r>
            <a:r>
              <a:rPr lang="it-IT" dirty="0" err="1">
                <a:solidFill>
                  <a:srgbClr val="0070C0"/>
                </a:solidFill>
              </a:rPr>
              <a:t>transformations</a:t>
            </a:r>
            <a:endParaRPr lang="it-IT" dirty="0">
              <a:solidFill>
                <a:srgbClr val="0070C0"/>
              </a:solidFill>
            </a:endParaRPr>
          </a:p>
        </p:txBody>
      </p:sp>
      <p:sp>
        <p:nvSpPr>
          <p:cNvPr id="9" name="Slide Number Placeholder 8">
            <a:extLst>
              <a:ext uri="{FF2B5EF4-FFF2-40B4-BE49-F238E27FC236}">
                <a16:creationId xmlns:a16="http://schemas.microsoft.com/office/drawing/2014/main" id="{16F36638-5439-2C45-B972-2E14E965CA1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28</a:t>
            </a:fld>
            <a:endParaRPr lang="en-US" b="1" kern="1200">
              <a:ea typeface="+mn-ea"/>
              <a:cs typeface="+mn-cs"/>
            </a:endParaRPr>
          </a:p>
        </p:txBody>
      </p:sp>
      <p:pic>
        <p:nvPicPr>
          <p:cNvPr id="4" name="Immagine 3"/>
          <p:cNvPicPr>
            <a:picLocks noChangeAspect="1"/>
          </p:cNvPicPr>
          <p:nvPr/>
        </p:nvPicPr>
        <p:blipFill>
          <a:blip r:embed="rId2"/>
          <a:stretch>
            <a:fillRect/>
          </a:stretch>
        </p:blipFill>
        <p:spPr>
          <a:xfrm>
            <a:off x="607979" y="1735676"/>
            <a:ext cx="3964021" cy="1226387"/>
          </a:xfrm>
          <a:prstGeom prst="rect">
            <a:avLst/>
          </a:prstGeom>
        </p:spPr>
      </p:pic>
      <p:sp>
        <p:nvSpPr>
          <p:cNvPr id="5" name="Rettangolo 4"/>
          <p:cNvSpPr/>
          <p:nvPr/>
        </p:nvSpPr>
        <p:spPr>
          <a:xfrm>
            <a:off x="415877" y="3331538"/>
            <a:ext cx="3622723" cy="1077218"/>
          </a:xfrm>
          <a:prstGeom prst="rect">
            <a:avLst/>
          </a:prstGeom>
        </p:spPr>
        <p:txBody>
          <a:bodyPr wrap="square">
            <a:spAutoFit/>
          </a:bodyPr>
          <a:lstStyle/>
          <a:p>
            <a:r>
              <a:rPr lang="it-IT" sz="1600" dirty="0" err="1"/>
              <a:t>Convolutional</a:t>
            </a:r>
            <a:r>
              <a:rPr lang="it-IT" sz="1600" dirty="0"/>
              <a:t> </a:t>
            </a:r>
            <a:r>
              <a:rPr lang="it-IT" sz="1600" dirty="0" err="1"/>
              <a:t>neural</a:t>
            </a:r>
            <a:r>
              <a:rPr lang="it-IT" sz="1600" dirty="0"/>
              <a:t> network </a:t>
            </a:r>
            <a:r>
              <a:rPr lang="it-IT" sz="1600" dirty="0" err="1"/>
              <a:t>requires</a:t>
            </a:r>
            <a:r>
              <a:rPr lang="it-IT" sz="1600" dirty="0"/>
              <a:t> a </a:t>
            </a:r>
            <a:r>
              <a:rPr lang="it-IT" sz="1600" dirty="0" err="1"/>
              <a:t>ﬁxed-size</a:t>
            </a:r>
            <a:r>
              <a:rPr lang="it-IT" sz="1600" dirty="0"/>
              <a:t> input of 227 × 227 </a:t>
            </a:r>
            <a:r>
              <a:rPr lang="it-IT" sz="1600" dirty="0" err="1"/>
              <a:t>pixels</a:t>
            </a:r>
            <a:endParaRPr lang="it-IT" sz="1600" dirty="0"/>
          </a:p>
          <a:p>
            <a:r>
              <a:rPr lang="it-IT" sz="1600" dirty="0"/>
              <a:t>(</a:t>
            </a:r>
            <a:r>
              <a:rPr lang="it-IT" sz="1600" dirty="0" err="1"/>
              <a:t>Pre-trained</a:t>
            </a:r>
            <a:r>
              <a:rPr lang="it-IT" sz="1600" dirty="0"/>
              <a:t> on </a:t>
            </a:r>
            <a:r>
              <a:rPr lang="it-IT" sz="1600" dirty="0" err="1"/>
              <a:t>Imagenet</a:t>
            </a:r>
            <a:r>
              <a:rPr lang="it-IT" sz="1600" dirty="0"/>
              <a:t> for image </a:t>
            </a:r>
            <a:r>
              <a:rPr lang="it-IT" sz="1600" dirty="0" err="1"/>
              <a:t>classification</a:t>
            </a:r>
            <a:r>
              <a:rPr lang="it-IT" sz="1600" dirty="0"/>
              <a:t>)</a:t>
            </a:r>
          </a:p>
        </p:txBody>
      </p:sp>
      <p:pic>
        <p:nvPicPr>
          <p:cNvPr id="6" name="Immagine 5"/>
          <p:cNvPicPr>
            <a:picLocks noChangeAspect="1"/>
          </p:cNvPicPr>
          <p:nvPr/>
        </p:nvPicPr>
        <p:blipFill>
          <a:blip r:embed="rId3"/>
          <a:stretch>
            <a:fillRect/>
          </a:stretch>
        </p:blipFill>
        <p:spPr>
          <a:xfrm>
            <a:off x="4695215" y="1728602"/>
            <a:ext cx="3849078" cy="3452998"/>
          </a:xfrm>
          <a:prstGeom prst="rect">
            <a:avLst/>
          </a:prstGeom>
        </p:spPr>
      </p:pic>
      <p:sp>
        <p:nvSpPr>
          <p:cNvPr id="7" name="Rettangolo 6"/>
          <p:cNvSpPr/>
          <p:nvPr/>
        </p:nvSpPr>
        <p:spPr>
          <a:xfrm>
            <a:off x="402022" y="6009984"/>
            <a:ext cx="8184260" cy="584775"/>
          </a:xfrm>
          <a:prstGeom prst="rect">
            <a:avLst/>
          </a:prstGeom>
        </p:spPr>
        <p:txBody>
          <a:bodyPr wrap="square">
            <a:spAutoFit/>
          </a:bodyPr>
          <a:lstStyle/>
          <a:p>
            <a:r>
              <a:rPr lang="it-IT" sz="1600" dirty="0"/>
              <a:t>A </a:t>
            </a:r>
            <a:r>
              <a:rPr lang="it-IT" sz="1600" dirty="0" err="1"/>
              <a:t>pilot</a:t>
            </a:r>
            <a:r>
              <a:rPr lang="it-IT" sz="1600" dirty="0"/>
              <a:t> set of </a:t>
            </a:r>
            <a:r>
              <a:rPr lang="it-IT" sz="1600" dirty="0" err="1"/>
              <a:t>experiments</a:t>
            </a:r>
            <a:r>
              <a:rPr lang="it-IT" sz="1600" dirty="0"/>
              <a:t> </a:t>
            </a:r>
            <a:r>
              <a:rPr lang="it-IT" sz="1600" dirty="0" err="1"/>
              <a:t>showed</a:t>
            </a:r>
            <a:r>
              <a:rPr lang="it-IT" sz="1600" dirty="0"/>
              <a:t> </a:t>
            </a:r>
            <a:r>
              <a:rPr lang="it-IT" sz="1600" dirty="0" err="1"/>
              <a:t>that</a:t>
            </a:r>
            <a:r>
              <a:rPr lang="it-IT" sz="1600" dirty="0"/>
              <a:t> </a:t>
            </a:r>
            <a:r>
              <a:rPr lang="it-IT" sz="1600" dirty="0" err="1"/>
              <a:t>warping</a:t>
            </a:r>
            <a:r>
              <a:rPr lang="it-IT" sz="1600" dirty="0"/>
              <a:t> with </a:t>
            </a:r>
            <a:r>
              <a:rPr lang="it-IT" sz="1600" dirty="0" err="1"/>
              <a:t>context</a:t>
            </a:r>
            <a:r>
              <a:rPr lang="it-IT" sz="1600" dirty="0"/>
              <a:t> </a:t>
            </a:r>
            <a:r>
              <a:rPr lang="it-IT" sz="1600" dirty="0" err="1"/>
              <a:t>padding</a:t>
            </a:r>
            <a:r>
              <a:rPr lang="it-IT" sz="1600" dirty="0"/>
              <a:t> (p = 16 </a:t>
            </a:r>
            <a:r>
              <a:rPr lang="it-IT" sz="1600" dirty="0" err="1"/>
              <a:t>pixels</a:t>
            </a:r>
            <a:r>
              <a:rPr lang="it-IT" sz="1600" dirty="0"/>
              <a:t>) </a:t>
            </a:r>
            <a:r>
              <a:rPr lang="it-IT" sz="1600" dirty="0" err="1"/>
              <a:t>outperformed</a:t>
            </a:r>
            <a:r>
              <a:rPr lang="it-IT" sz="1600" dirty="0"/>
              <a:t> the </a:t>
            </a:r>
            <a:r>
              <a:rPr lang="it-IT" sz="1600" dirty="0" err="1"/>
              <a:t>alternatives</a:t>
            </a:r>
            <a:r>
              <a:rPr lang="it-IT" sz="1600" dirty="0"/>
              <a:t> by a large </a:t>
            </a:r>
            <a:r>
              <a:rPr lang="it-IT" sz="1600" dirty="0" err="1"/>
              <a:t>margin</a:t>
            </a:r>
            <a:endParaRPr lang="it-IT" sz="1600" dirty="0"/>
          </a:p>
        </p:txBody>
      </p:sp>
      <p:sp>
        <p:nvSpPr>
          <p:cNvPr id="8" name="Rettangolo 7"/>
          <p:cNvSpPr/>
          <p:nvPr/>
        </p:nvSpPr>
        <p:spPr>
          <a:xfrm>
            <a:off x="381000" y="5393926"/>
            <a:ext cx="8583600" cy="584775"/>
          </a:xfrm>
          <a:prstGeom prst="rect">
            <a:avLst/>
          </a:prstGeom>
        </p:spPr>
        <p:txBody>
          <a:bodyPr wrap="square">
            <a:spAutoFit/>
          </a:bodyPr>
          <a:lstStyle/>
          <a:p>
            <a:r>
              <a:rPr lang="en-US" sz="1600" dirty="0"/>
              <a:t>Prior to warping, </a:t>
            </a:r>
            <a:r>
              <a:rPr lang="en-US" sz="1600" b="1" dirty="0"/>
              <a:t>dilate the tight bounding box </a:t>
            </a:r>
            <a:r>
              <a:rPr lang="en-US" sz="1600" dirty="0"/>
              <a:t>so that at the warped size there are exactly p pixels of warped image context around the original box (we use p = 16)</a:t>
            </a:r>
            <a:endParaRPr lang="it-IT" sz="1600" dirty="0"/>
          </a:p>
        </p:txBody>
      </p:sp>
    </p:spTree>
    <p:extLst>
      <p:ext uri="{BB962C8B-B14F-4D97-AF65-F5344CB8AC3E}">
        <p14:creationId xmlns:p14="http://schemas.microsoft.com/office/powerpoint/2010/main" val="343506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7A8187-2853-40B6-A473-793638821BEE}"/>
              </a:ext>
            </a:extLst>
          </p:cNvPr>
          <p:cNvSpPr>
            <a:spLocks noGrp="1"/>
          </p:cNvSpPr>
          <p:nvPr>
            <p:ph type="title"/>
          </p:nvPr>
        </p:nvSpPr>
        <p:spPr/>
        <p:txBody>
          <a:bodyPr vert="horz" lIns="91440" tIns="45720" rIns="91440" bIns="45720" rtlCol="0" anchor="ctr">
            <a:normAutofit fontScale="90000"/>
          </a:bodyPr>
          <a:lstStyle/>
          <a:p>
            <a:r>
              <a:rPr lang="it-IT" dirty="0">
                <a:solidFill>
                  <a:srgbClr val="0070C0"/>
                </a:solidFill>
              </a:rPr>
              <a:t>R-CNN:  Third </a:t>
            </a:r>
            <a:r>
              <a:rPr lang="it-IT" dirty="0" err="1">
                <a:solidFill>
                  <a:srgbClr val="0070C0"/>
                </a:solidFill>
              </a:rPr>
              <a:t>module</a:t>
            </a:r>
            <a:r>
              <a:rPr lang="it-IT" dirty="0">
                <a:solidFill>
                  <a:srgbClr val="0070C0"/>
                </a:solidFill>
              </a:rPr>
              <a:t> – </a:t>
            </a:r>
            <a:r>
              <a:rPr lang="it-IT" dirty="0" err="1">
                <a:solidFill>
                  <a:srgbClr val="0070C0"/>
                </a:solidFill>
              </a:rPr>
              <a:t>Feature</a:t>
            </a:r>
            <a:r>
              <a:rPr lang="it-IT" dirty="0">
                <a:solidFill>
                  <a:srgbClr val="0070C0"/>
                </a:solidFill>
              </a:rPr>
              <a:t> </a:t>
            </a:r>
            <a:r>
              <a:rPr lang="it-IT" dirty="0" err="1">
                <a:solidFill>
                  <a:srgbClr val="0070C0"/>
                </a:solidFill>
              </a:rPr>
              <a:t>classification</a:t>
            </a:r>
            <a:r>
              <a:rPr lang="it-IT" dirty="0">
                <a:solidFill>
                  <a:srgbClr val="0070C0"/>
                </a:solidFill>
              </a:rPr>
              <a:t>/</a:t>
            </a:r>
            <a:r>
              <a:rPr lang="it-IT" dirty="0" err="1">
                <a:solidFill>
                  <a:srgbClr val="0070C0"/>
                </a:solidFill>
              </a:rPr>
              <a:t>detection</a:t>
            </a:r>
            <a:endParaRPr lang="it-IT" dirty="0">
              <a:solidFill>
                <a:srgbClr val="0070C0"/>
              </a:solidFill>
            </a:endParaRPr>
          </a:p>
        </p:txBody>
      </p:sp>
      <p:sp>
        <p:nvSpPr>
          <p:cNvPr id="3" name="Slide Number Placeholder 2">
            <a:extLst>
              <a:ext uri="{FF2B5EF4-FFF2-40B4-BE49-F238E27FC236}">
                <a16:creationId xmlns:a16="http://schemas.microsoft.com/office/drawing/2014/main" id="{5BB54357-DFD2-7442-A7D7-E91BFB8D5999}"/>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29</a:t>
            </a:fld>
            <a:endParaRPr lang="en-US" b="1" kern="1200">
              <a:ea typeface="+mn-ea"/>
              <a:cs typeface="+mn-cs"/>
            </a:endParaRPr>
          </a:p>
        </p:txBody>
      </p:sp>
      <p:sp>
        <p:nvSpPr>
          <p:cNvPr id="5" name="Titolo 1">
            <a:extLst>
              <a:ext uri="{FF2B5EF4-FFF2-40B4-BE49-F238E27FC236}">
                <a16:creationId xmlns:a16="http://schemas.microsoft.com/office/drawing/2014/main" id="{467A8187-2853-40B6-A473-793638821BEE}"/>
              </a:ext>
            </a:extLst>
          </p:cNvPr>
          <p:cNvSpPr txBox="1">
            <a:spLocks/>
          </p:cNvSpPr>
          <p:nvPr/>
        </p:nvSpPr>
        <p:spPr>
          <a:xfrm>
            <a:off x="1060342" y="2933503"/>
            <a:ext cx="7174124" cy="414032"/>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it-IT" sz="2700" dirty="0">
              <a:solidFill>
                <a:srgbClr val="0070C0"/>
              </a:solidFill>
            </a:endParaRPr>
          </a:p>
        </p:txBody>
      </p:sp>
      <p:sp>
        <p:nvSpPr>
          <p:cNvPr id="10" name="AutoShape 8" descr="Risultati immagini per non maximum suppression"/>
          <p:cNvSpPr>
            <a:spLocks noChangeAspect="1" noChangeArrowheads="1"/>
          </p:cNvSpPr>
          <p:nvPr/>
        </p:nvSpPr>
        <p:spPr bwMode="auto">
          <a:xfrm>
            <a:off x="-1241664" y="977503"/>
            <a:ext cx="1815545" cy="1815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t-IT" sz="1350">
              <a:solidFill>
                <a:srgbClr val="0070C0"/>
              </a:solidFill>
            </a:endParaRPr>
          </a:p>
        </p:txBody>
      </p:sp>
      <p:pic>
        <p:nvPicPr>
          <p:cNvPr id="3074" name="Picture 2" descr="Image for post">
            <a:extLst>
              <a:ext uri="{FF2B5EF4-FFF2-40B4-BE49-F238E27FC236}">
                <a16:creationId xmlns:a16="http://schemas.microsoft.com/office/drawing/2014/main" id="{1956A4B3-3DF5-C54D-92D5-B1091C91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072" y="1609388"/>
            <a:ext cx="5829855" cy="52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69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0FC48C-321A-4AB5-8E65-5DA6803C3A85}"/>
              </a:ext>
            </a:extLst>
          </p:cNvPr>
          <p:cNvSpPr>
            <a:spLocks noGrp="1"/>
          </p:cNvSpPr>
          <p:nvPr>
            <p:ph type="title"/>
          </p:nvPr>
        </p:nvSpPr>
        <p:spPr/>
        <p:txBody>
          <a:bodyPr>
            <a:normAutofit/>
          </a:bodyPr>
          <a:lstStyle/>
          <a:p>
            <a:r>
              <a:rPr lang="en-GB" dirty="0">
                <a:solidFill>
                  <a:srgbClr val="0070C0"/>
                </a:solidFill>
              </a:rPr>
              <a:t>The concept of Object detection</a:t>
            </a:r>
          </a:p>
        </p:txBody>
      </p:sp>
      <p:pic>
        <p:nvPicPr>
          <p:cNvPr id="4" name="Segnaposto contenuto 3">
            <a:extLst>
              <a:ext uri="{FF2B5EF4-FFF2-40B4-BE49-F238E27FC236}">
                <a16:creationId xmlns:a16="http://schemas.microsoft.com/office/drawing/2014/main" id="{11212A54-DCDF-4720-ADD3-789CD57F20F0}"/>
              </a:ext>
            </a:extLst>
          </p:cNvPr>
          <p:cNvPicPr>
            <a:picLocks noGrp="1" noChangeAspect="1"/>
          </p:cNvPicPr>
          <p:nvPr>
            <p:ph idx="1"/>
          </p:nvPr>
        </p:nvPicPr>
        <p:blipFill>
          <a:blip r:embed="rId2"/>
          <a:stretch>
            <a:fillRect/>
          </a:stretch>
        </p:blipFill>
        <p:spPr>
          <a:xfrm>
            <a:off x="457200" y="2616753"/>
            <a:ext cx="8229600" cy="2843693"/>
          </a:xfrm>
          <a:prstGeom prst="rect">
            <a:avLst/>
          </a:prstGeom>
          <a:noFill/>
        </p:spPr>
      </p:pic>
      <p:sp>
        <p:nvSpPr>
          <p:cNvPr id="3" name="Slide Number Placeholder 2">
            <a:extLst>
              <a:ext uri="{FF2B5EF4-FFF2-40B4-BE49-F238E27FC236}">
                <a16:creationId xmlns:a16="http://schemas.microsoft.com/office/drawing/2014/main" id="{6A470D7F-6C34-AA45-B365-9695FEDF48A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a:t>
            </a:fld>
            <a:endParaRPr lang="en-US" b="1" kern="1200">
              <a:ea typeface="+mn-ea"/>
              <a:cs typeface="+mn-cs"/>
            </a:endParaRPr>
          </a:p>
        </p:txBody>
      </p:sp>
      <p:sp>
        <p:nvSpPr>
          <p:cNvPr id="5" name="Rettangolo 4">
            <a:extLst>
              <a:ext uri="{FF2B5EF4-FFF2-40B4-BE49-F238E27FC236}">
                <a16:creationId xmlns:a16="http://schemas.microsoft.com/office/drawing/2014/main" id="{240C0874-25CD-4A26-BE21-6B9B665310B9}"/>
              </a:ext>
            </a:extLst>
          </p:cNvPr>
          <p:cNvSpPr/>
          <p:nvPr/>
        </p:nvSpPr>
        <p:spPr>
          <a:xfrm>
            <a:off x="4526978" y="2502567"/>
            <a:ext cx="1738745" cy="259929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0070C0"/>
              </a:solidFill>
            </a:endParaRPr>
          </a:p>
        </p:txBody>
      </p:sp>
      <p:sp>
        <p:nvSpPr>
          <p:cNvPr id="6" name="CasellaDiTesto 5">
            <a:extLst>
              <a:ext uri="{FF2B5EF4-FFF2-40B4-BE49-F238E27FC236}">
                <a16:creationId xmlns:a16="http://schemas.microsoft.com/office/drawing/2014/main" id="{BDBCAAA9-15DA-49A1-A0AD-D22A0DDE23BB}"/>
              </a:ext>
            </a:extLst>
          </p:cNvPr>
          <p:cNvSpPr txBox="1"/>
          <p:nvPr/>
        </p:nvSpPr>
        <p:spPr>
          <a:xfrm>
            <a:off x="1167225" y="1802928"/>
            <a:ext cx="2185215" cy="507831"/>
          </a:xfrm>
          <a:prstGeom prst="rect">
            <a:avLst/>
          </a:prstGeom>
          <a:noFill/>
        </p:spPr>
        <p:txBody>
          <a:bodyPr wrap="none" rtlCol="0">
            <a:spAutoFit/>
          </a:bodyPr>
          <a:lstStyle/>
          <a:p>
            <a:pPr algn="ctr"/>
            <a:r>
              <a:rPr lang="en-GB" sz="1350">
                <a:solidFill>
                  <a:srgbClr val="0070C0"/>
                </a:solidFill>
              </a:rPr>
              <a:t>Image classification</a:t>
            </a:r>
          </a:p>
          <a:p>
            <a:pPr algn="ctr"/>
            <a:r>
              <a:rPr lang="en-GB" sz="1350">
                <a:solidFill>
                  <a:srgbClr val="0070C0"/>
                </a:solidFill>
              </a:rPr>
              <a:t>(what? </a:t>
            </a:r>
            <a:r>
              <a:rPr lang="en-GB" sz="1350" i="1">
                <a:solidFill>
                  <a:srgbClr val="0070C0"/>
                </a:solidFill>
              </a:rPr>
              <a:t>I don’t care where</a:t>
            </a:r>
            <a:r>
              <a:rPr lang="en-GB" sz="1350">
                <a:solidFill>
                  <a:srgbClr val="0070C0"/>
                </a:solidFill>
              </a:rPr>
              <a:t>)</a:t>
            </a:r>
          </a:p>
        </p:txBody>
      </p:sp>
      <p:sp>
        <p:nvSpPr>
          <p:cNvPr id="7" name="Rettangolo 6">
            <a:extLst>
              <a:ext uri="{FF2B5EF4-FFF2-40B4-BE49-F238E27FC236}">
                <a16:creationId xmlns:a16="http://schemas.microsoft.com/office/drawing/2014/main" id="{642C6338-4153-4C4F-BF61-0604E4B62AE9}"/>
              </a:ext>
            </a:extLst>
          </p:cNvPr>
          <p:cNvSpPr/>
          <p:nvPr/>
        </p:nvSpPr>
        <p:spPr>
          <a:xfrm>
            <a:off x="4682842" y="1758054"/>
            <a:ext cx="1427018" cy="507831"/>
          </a:xfrm>
          <a:prstGeom prst="rect">
            <a:avLst/>
          </a:prstGeom>
        </p:spPr>
        <p:txBody>
          <a:bodyPr wrap="square">
            <a:spAutoFit/>
          </a:bodyPr>
          <a:lstStyle/>
          <a:p>
            <a:r>
              <a:rPr lang="en-GB" sz="1350">
                <a:solidFill>
                  <a:srgbClr val="0070C0"/>
                </a:solidFill>
              </a:rPr>
              <a:t>Object detection</a:t>
            </a:r>
          </a:p>
          <a:p>
            <a:r>
              <a:rPr lang="en-GB" sz="1350">
                <a:solidFill>
                  <a:srgbClr val="0070C0"/>
                </a:solidFill>
              </a:rPr>
              <a:t>(what + where?)</a:t>
            </a:r>
          </a:p>
        </p:txBody>
      </p:sp>
      <p:pic>
        <p:nvPicPr>
          <p:cNvPr id="10" name="Immagine 9">
            <a:extLst>
              <a:ext uri="{FF2B5EF4-FFF2-40B4-BE49-F238E27FC236}">
                <a16:creationId xmlns:a16="http://schemas.microsoft.com/office/drawing/2014/main" id="{81E61F30-0DC2-4C02-AF6B-83BA59453ADF}"/>
              </a:ext>
            </a:extLst>
          </p:cNvPr>
          <p:cNvPicPr>
            <a:picLocks noChangeAspect="1"/>
          </p:cNvPicPr>
          <p:nvPr/>
        </p:nvPicPr>
        <p:blipFill>
          <a:blip r:embed="rId3"/>
          <a:stretch>
            <a:fillRect/>
          </a:stretch>
        </p:blipFill>
        <p:spPr>
          <a:xfrm>
            <a:off x="1257414" y="5425551"/>
            <a:ext cx="6850856" cy="385763"/>
          </a:xfrm>
          <a:prstGeom prst="rect">
            <a:avLst/>
          </a:prstGeom>
        </p:spPr>
      </p:pic>
      <p:sp>
        <p:nvSpPr>
          <p:cNvPr id="11" name="CasellaDiTesto 10">
            <a:extLst>
              <a:ext uri="{FF2B5EF4-FFF2-40B4-BE49-F238E27FC236}">
                <a16:creationId xmlns:a16="http://schemas.microsoft.com/office/drawing/2014/main" id="{DC27F6EC-94DD-42BD-874B-19C03A63CC42}"/>
              </a:ext>
            </a:extLst>
          </p:cNvPr>
          <p:cNvSpPr txBox="1"/>
          <p:nvPr/>
        </p:nvSpPr>
        <p:spPr>
          <a:xfrm>
            <a:off x="2407876" y="5873055"/>
            <a:ext cx="1780310" cy="300082"/>
          </a:xfrm>
          <a:prstGeom prst="rect">
            <a:avLst/>
          </a:prstGeom>
          <a:noFill/>
        </p:spPr>
        <p:txBody>
          <a:bodyPr wrap="square" rtlCol="0">
            <a:spAutoFit/>
          </a:bodyPr>
          <a:lstStyle/>
          <a:p>
            <a:r>
              <a:rPr lang="en-GB" sz="1350" dirty="0">
                <a:solidFill>
                  <a:srgbClr val="0070C0"/>
                </a:solidFill>
              </a:rPr>
              <a:t>Single object</a:t>
            </a:r>
          </a:p>
        </p:txBody>
      </p:sp>
      <p:sp>
        <p:nvSpPr>
          <p:cNvPr id="12" name="Rettangolo 11">
            <a:extLst>
              <a:ext uri="{FF2B5EF4-FFF2-40B4-BE49-F238E27FC236}">
                <a16:creationId xmlns:a16="http://schemas.microsoft.com/office/drawing/2014/main" id="{6CE296FD-2B0D-4496-A0FE-7F1940CC787B}"/>
              </a:ext>
            </a:extLst>
          </p:cNvPr>
          <p:cNvSpPr/>
          <p:nvPr/>
        </p:nvSpPr>
        <p:spPr>
          <a:xfrm>
            <a:off x="5715000" y="5873055"/>
            <a:ext cx="1377300" cy="300082"/>
          </a:xfrm>
          <a:prstGeom prst="rect">
            <a:avLst/>
          </a:prstGeom>
        </p:spPr>
        <p:txBody>
          <a:bodyPr wrap="none">
            <a:spAutoFit/>
          </a:bodyPr>
          <a:lstStyle/>
          <a:p>
            <a:r>
              <a:rPr lang="en-GB" sz="1350">
                <a:solidFill>
                  <a:srgbClr val="0070C0"/>
                </a:solidFill>
              </a:rPr>
              <a:t>Multiple objects</a:t>
            </a:r>
          </a:p>
        </p:txBody>
      </p:sp>
    </p:spTree>
    <p:extLst>
      <p:ext uri="{BB962C8B-B14F-4D97-AF65-F5344CB8AC3E}">
        <p14:creationId xmlns:p14="http://schemas.microsoft.com/office/powerpoint/2010/main" val="1843740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7A8187-2853-40B6-A473-793638821BEE}"/>
              </a:ext>
            </a:extLst>
          </p:cNvPr>
          <p:cNvSpPr>
            <a:spLocks noGrp="1"/>
          </p:cNvSpPr>
          <p:nvPr>
            <p:ph type="title"/>
          </p:nvPr>
        </p:nvSpPr>
        <p:spPr/>
        <p:txBody>
          <a:bodyPr vert="horz" lIns="91440" tIns="45720" rIns="91440" bIns="45720" rtlCol="0" anchor="ctr">
            <a:normAutofit fontScale="90000"/>
          </a:bodyPr>
          <a:lstStyle/>
          <a:p>
            <a:r>
              <a:rPr lang="it-IT" dirty="0">
                <a:solidFill>
                  <a:srgbClr val="0070C0"/>
                </a:solidFill>
              </a:rPr>
              <a:t>R-CNN: Third </a:t>
            </a:r>
            <a:r>
              <a:rPr lang="it-IT" dirty="0" err="1">
                <a:solidFill>
                  <a:srgbClr val="0070C0"/>
                </a:solidFill>
              </a:rPr>
              <a:t>module</a:t>
            </a:r>
            <a:r>
              <a:rPr lang="it-IT" dirty="0">
                <a:solidFill>
                  <a:srgbClr val="0070C0"/>
                </a:solidFill>
              </a:rPr>
              <a:t> – </a:t>
            </a:r>
            <a:r>
              <a:rPr lang="it-IT" dirty="0" err="1">
                <a:solidFill>
                  <a:srgbClr val="0070C0"/>
                </a:solidFill>
              </a:rPr>
              <a:t>Feature</a:t>
            </a:r>
            <a:r>
              <a:rPr lang="it-IT" dirty="0">
                <a:solidFill>
                  <a:srgbClr val="0070C0"/>
                </a:solidFill>
              </a:rPr>
              <a:t> </a:t>
            </a:r>
            <a:r>
              <a:rPr lang="it-IT" dirty="0" err="1">
                <a:solidFill>
                  <a:srgbClr val="0070C0"/>
                </a:solidFill>
              </a:rPr>
              <a:t>classification</a:t>
            </a:r>
            <a:r>
              <a:rPr lang="it-IT" dirty="0">
                <a:solidFill>
                  <a:srgbClr val="0070C0"/>
                </a:solidFill>
              </a:rPr>
              <a:t>/</a:t>
            </a:r>
            <a:r>
              <a:rPr lang="it-IT" dirty="0" err="1">
                <a:solidFill>
                  <a:srgbClr val="0070C0"/>
                </a:solidFill>
              </a:rPr>
              <a:t>detection</a:t>
            </a:r>
            <a:endParaRPr lang="it-IT" dirty="0">
              <a:solidFill>
                <a:srgbClr val="0070C0"/>
              </a:solidFill>
            </a:endParaRPr>
          </a:p>
        </p:txBody>
      </p:sp>
      <p:sp>
        <p:nvSpPr>
          <p:cNvPr id="3" name="Slide Number Placeholder 2">
            <a:extLst>
              <a:ext uri="{FF2B5EF4-FFF2-40B4-BE49-F238E27FC236}">
                <a16:creationId xmlns:a16="http://schemas.microsoft.com/office/drawing/2014/main" id="{05F8C659-7A72-9148-B1AA-B734B33D4E0A}"/>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30</a:t>
            </a:fld>
            <a:endParaRPr lang="en-US" b="1" kern="1200">
              <a:ea typeface="+mn-ea"/>
              <a:cs typeface="+mn-cs"/>
            </a:endParaRPr>
          </a:p>
        </p:txBody>
      </p:sp>
      <p:sp>
        <p:nvSpPr>
          <p:cNvPr id="5" name="Titolo 1">
            <a:extLst>
              <a:ext uri="{FF2B5EF4-FFF2-40B4-BE49-F238E27FC236}">
                <a16:creationId xmlns:a16="http://schemas.microsoft.com/office/drawing/2014/main" id="{467A8187-2853-40B6-A473-793638821BEE}"/>
              </a:ext>
            </a:extLst>
          </p:cNvPr>
          <p:cNvSpPr txBox="1">
            <a:spLocks/>
          </p:cNvSpPr>
          <p:nvPr/>
        </p:nvSpPr>
        <p:spPr>
          <a:xfrm>
            <a:off x="1060342" y="2933503"/>
            <a:ext cx="7174124" cy="414032"/>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it-IT" sz="2700" dirty="0">
              <a:solidFill>
                <a:srgbClr val="0070C0"/>
              </a:solidFill>
            </a:endParaRPr>
          </a:p>
        </p:txBody>
      </p:sp>
      <p:sp>
        <p:nvSpPr>
          <p:cNvPr id="6" name="Rettangolo 5"/>
          <p:cNvSpPr/>
          <p:nvPr/>
        </p:nvSpPr>
        <p:spPr>
          <a:xfrm>
            <a:off x="581650" y="1885278"/>
            <a:ext cx="7349247" cy="2308324"/>
          </a:xfrm>
          <a:prstGeom prst="rect">
            <a:avLst/>
          </a:prstGeom>
        </p:spPr>
        <p:txBody>
          <a:bodyPr wrap="square">
            <a:spAutoFit/>
          </a:bodyPr>
          <a:lstStyle/>
          <a:p>
            <a:pPr marL="214298" indent="-214298">
              <a:buFont typeface="Arial" panose="020B0604020202020204" pitchFamily="34" charset="0"/>
              <a:buChar char="•"/>
            </a:pPr>
            <a:r>
              <a:rPr lang="it-IT" sz="1600" dirty="0" err="1"/>
              <a:t>Classify</a:t>
            </a:r>
            <a:r>
              <a:rPr lang="it-IT" sz="1600" dirty="0"/>
              <a:t> the </a:t>
            </a:r>
            <a:r>
              <a:rPr lang="it-IT" sz="1600" dirty="0" err="1"/>
              <a:t>feature</a:t>
            </a:r>
            <a:r>
              <a:rPr lang="it-IT" sz="1600" dirty="0"/>
              <a:t> of </a:t>
            </a:r>
            <a:r>
              <a:rPr lang="it-IT" sz="1600" dirty="0" err="1"/>
              <a:t>each</a:t>
            </a:r>
            <a:r>
              <a:rPr lang="it-IT" sz="1600" dirty="0"/>
              <a:t> </a:t>
            </a:r>
            <a:r>
              <a:rPr lang="it-IT" sz="1600" dirty="0" err="1"/>
              <a:t>region</a:t>
            </a:r>
            <a:r>
              <a:rPr lang="it-IT" sz="1600" dirty="0"/>
              <a:t> </a:t>
            </a:r>
            <a:r>
              <a:rPr lang="it-IT" sz="1600" dirty="0" err="1"/>
              <a:t>using</a:t>
            </a:r>
            <a:r>
              <a:rPr lang="it-IT" sz="1600" dirty="0"/>
              <a:t> </a:t>
            </a:r>
            <a:r>
              <a:rPr lang="it-IT" sz="1600" dirty="0" err="1"/>
              <a:t>category</a:t>
            </a:r>
            <a:r>
              <a:rPr lang="it-IT" sz="1600" dirty="0"/>
              <a:t> </a:t>
            </a:r>
            <a:r>
              <a:rPr lang="it-IT" sz="1600" dirty="0" err="1"/>
              <a:t>specific</a:t>
            </a:r>
            <a:r>
              <a:rPr lang="it-IT" sz="1600" dirty="0"/>
              <a:t> linear </a:t>
            </a:r>
            <a:r>
              <a:rPr lang="it-IT" sz="1600" dirty="0" err="1"/>
              <a:t>SVMs</a:t>
            </a:r>
            <a:endParaRPr lang="it-IT" sz="1600" dirty="0"/>
          </a:p>
          <a:p>
            <a:pPr marL="214298" indent="-214298">
              <a:buFont typeface="Arial" panose="020B0604020202020204" pitchFamily="34" charset="0"/>
              <a:buChar char="•"/>
            </a:pPr>
            <a:endParaRPr lang="it-IT" sz="1600" dirty="0"/>
          </a:p>
          <a:p>
            <a:pPr marL="214298" indent="-214298">
              <a:buFont typeface="Arial" panose="020B0604020202020204" pitchFamily="34" charset="0"/>
              <a:buChar char="•"/>
            </a:pPr>
            <a:r>
              <a:rPr lang="en-US" sz="1600" dirty="0"/>
              <a:t>For each class, score each extracted feature vector using the SVM trained for that class. </a:t>
            </a:r>
          </a:p>
          <a:p>
            <a:pPr marL="214298" indent="-214298">
              <a:buFont typeface="Arial" panose="020B0604020202020204" pitchFamily="34" charset="0"/>
              <a:buChar char="•"/>
            </a:pPr>
            <a:endParaRPr lang="en-US" sz="1600" dirty="0"/>
          </a:p>
          <a:p>
            <a:pPr marL="214298" indent="-214298">
              <a:buFont typeface="Arial" panose="020B0604020202020204" pitchFamily="34" charset="0"/>
              <a:buChar char="•"/>
            </a:pPr>
            <a:r>
              <a:rPr lang="en-US" sz="1600" dirty="0"/>
              <a:t>Given all scored regions in an image, apply a </a:t>
            </a:r>
            <a:r>
              <a:rPr lang="en-US" sz="1600" b="1" dirty="0"/>
              <a:t>greedy non-maximum suppression </a:t>
            </a:r>
            <a:r>
              <a:rPr lang="en-US" sz="1600" dirty="0"/>
              <a:t>(for each class independently) that rejects a region if it has an intersection-over union (</a:t>
            </a:r>
            <a:r>
              <a:rPr lang="en-US" sz="1600" dirty="0" err="1"/>
              <a:t>IoU</a:t>
            </a:r>
            <a:r>
              <a:rPr lang="en-US" sz="1600" dirty="0"/>
              <a:t>) overlap with a higher scoring selected region larger than a </a:t>
            </a:r>
            <a:r>
              <a:rPr lang="en-US" sz="1600" b="1" dirty="0"/>
              <a:t>learned threshold</a:t>
            </a:r>
            <a:r>
              <a:rPr lang="en-US" sz="1600" dirty="0"/>
              <a:t>. </a:t>
            </a:r>
            <a:endParaRPr lang="it-IT" sz="1600" dirty="0"/>
          </a:p>
        </p:txBody>
      </p:sp>
      <p:pic>
        <p:nvPicPr>
          <p:cNvPr id="1026" name="Picture 2" descr="Risultati immagini per intersection over un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2048" y="4671573"/>
            <a:ext cx="1640060" cy="127924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8" descr="Risultati immagini per non maximum suppression"/>
          <p:cNvSpPr>
            <a:spLocks noChangeAspect="1" noChangeArrowheads="1"/>
          </p:cNvSpPr>
          <p:nvPr/>
        </p:nvSpPr>
        <p:spPr bwMode="auto">
          <a:xfrm>
            <a:off x="-1241664" y="977503"/>
            <a:ext cx="1815545" cy="1815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t-IT" sz="1350">
              <a:solidFill>
                <a:srgbClr val="0070C0"/>
              </a:solidFill>
            </a:endParaRPr>
          </a:p>
        </p:txBody>
      </p:sp>
      <p:pic>
        <p:nvPicPr>
          <p:cNvPr id="12" name="Immagine 11"/>
          <p:cNvPicPr>
            <a:picLocks noChangeAspect="1"/>
          </p:cNvPicPr>
          <p:nvPr/>
        </p:nvPicPr>
        <p:blipFill>
          <a:blip r:embed="rId4"/>
          <a:stretch>
            <a:fillRect/>
          </a:stretch>
        </p:blipFill>
        <p:spPr>
          <a:xfrm>
            <a:off x="1174254" y="4767345"/>
            <a:ext cx="1632911" cy="1155881"/>
          </a:xfrm>
          <a:prstGeom prst="rect">
            <a:avLst/>
          </a:prstGeom>
        </p:spPr>
      </p:pic>
      <p:sp>
        <p:nvSpPr>
          <p:cNvPr id="13" name="Rettangolo 12"/>
          <p:cNvSpPr/>
          <p:nvPr/>
        </p:nvSpPr>
        <p:spPr>
          <a:xfrm>
            <a:off x="5332671" y="4541366"/>
            <a:ext cx="2598226" cy="923330"/>
          </a:xfrm>
          <a:prstGeom prst="rect">
            <a:avLst/>
          </a:prstGeom>
        </p:spPr>
        <p:txBody>
          <a:bodyPr wrap="square">
            <a:spAutoFit/>
          </a:bodyPr>
          <a:lstStyle/>
          <a:p>
            <a:r>
              <a:rPr lang="en-US" sz="1350" dirty="0" err="1">
                <a:solidFill>
                  <a:srgbClr val="0070C0"/>
                </a:solidFill>
              </a:rPr>
              <a:t>IoU</a:t>
            </a:r>
            <a:r>
              <a:rPr lang="en-US" sz="1350" dirty="0">
                <a:solidFill>
                  <a:srgbClr val="0070C0"/>
                </a:solidFill>
              </a:rPr>
              <a:t> overlap threshold, below which regions are defined as negatives examples for the SVM</a:t>
            </a:r>
            <a:endParaRPr lang="it-IT" sz="1350" dirty="0">
              <a:solidFill>
                <a:srgbClr val="0070C0"/>
              </a:solidFill>
            </a:endParaRPr>
          </a:p>
        </p:txBody>
      </p:sp>
      <p:sp>
        <p:nvSpPr>
          <p:cNvPr id="15" name="CasellaDiTesto 14"/>
          <p:cNvSpPr txBox="1"/>
          <p:nvPr/>
        </p:nvSpPr>
        <p:spPr>
          <a:xfrm>
            <a:off x="5332673" y="5468623"/>
            <a:ext cx="6819091" cy="300082"/>
          </a:xfrm>
          <a:prstGeom prst="rect">
            <a:avLst/>
          </a:prstGeom>
          <a:noFill/>
        </p:spPr>
        <p:txBody>
          <a:bodyPr wrap="square" rtlCol="0">
            <a:spAutoFit/>
          </a:bodyPr>
          <a:lstStyle/>
          <a:p>
            <a:r>
              <a:rPr lang="it-IT" sz="1350" dirty="0">
                <a:solidFill>
                  <a:srgbClr val="0070C0"/>
                </a:solidFill>
              </a:rPr>
              <a:t>Timing (</a:t>
            </a:r>
            <a:r>
              <a:rPr lang="it-IT" sz="1350" dirty="0" err="1">
                <a:solidFill>
                  <a:srgbClr val="0070C0"/>
                </a:solidFill>
              </a:rPr>
              <a:t>detection</a:t>
            </a:r>
            <a:r>
              <a:rPr lang="it-IT" sz="1350" dirty="0">
                <a:solidFill>
                  <a:srgbClr val="0070C0"/>
                </a:solidFill>
              </a:rPr>
              <a:t>): </a:t>
            </a:r>
            <a:r>
              <a:rPr lang="it-IT" sz="1350" b="1" dirty="0">
                <a:solidFill>
                  <a:srgbClr val="0070C0"/>
                </a:solidFill>
              </a:rPr>
              <a:t>47/s image on GPU  </a:t>
            </a:r>
          </a:p>
        </p:txBody>
      </p:sp>
    </p:spTree>
    <p:extLst>
      <p:ext uri="{BB962C8B-B14F-4D97-AF65-F5344CB8AC3E}">
        <p14:creationId xmlns:p14="http://schemas.microsoft.com/office/powerpoint/2010/main" val="80384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1784B-6445-4A01-A79C-0FC83AB30BD5}"/>
              </a:ext>
            </a:extLst>
          </p:cNvPr>
          <p:cNvSpPr>
            <a:spLocks noGrp="1"/>
          </p:cNvSpPr>
          <p:nvPr>
            <p:ph type="title"/>
          </p:nvPr>
        </p:nvSpPr>
        <p:spPr/>
        <p:txBody>
          <a:bodyPr>
            <a:normAutofit fontScale="90000"/>
          </a:bodyPr>
          <a:lstStyle/>
          <a:p>
            <a:r>
              <a:rPr lang="en-US" sz="3600" dirty="0">
                <a:solidFill>
                  <a:srgbClr val="0070C0"/>
                </a:solidFill>
              </a:rPr>
              <a:t>R-CNN - An Early Application of CNNs to Object Detection (2014)</a:t>
            </a:r>
            <a:br>
              <a:rPr lang="en-US" sz="1800" b="1" dirty="0">
                <a:solidFill>
                  <a:srgbClr val="0070C0"/>
                </a:solidFill>
              </a:rPr>
            </a:br>
            <a:endParaRPr lang="it-IT" sz="1800" dirty="0">
              <a:solidFill>
                <a:srgbClr val="0070C0"/>
              </a:solidFill>
            </a:endParaRPr>
          </a:p>
        </p:txBody>
      </p:sp>
      <p:sp>
        <p:nvSpPr>
          <p:cNvPr id="5" name="Slide Number Placeholder 4">
            <a:extLst>
              <a:ext uri="{FF2B5EF4-FFF2-40B4-BE49-F238E27FC236}">
                <a16:creationId xmlns:a16="http://schemas.microsoft.com/office/drawing/2014/main" id="{7571A9B4-3807-2443-A97A-C55DCE328B1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31</a:t>
            </a:fld>
            <a:endParaRPr lang="en-US" b="1" kern="1200">
              <a:ea typeface="+mn-ea"/>
              <a:cs typeface="+mn-cs"/>
            </a:endParaRPr>
          </a:p>
        </p:txBody>
      </p:sp>
      <p:pic>
        <p:nvPicPr>
          <p:cNvPr id="4" name="Immagine 3">
            <a:extLst>
              <a:ext uri="{FF2B5EF4-FFF2-40B4-BE49-F238E27FC236}">
                <a16:creationId xmlns:a16="http://schemas.microsoft.com/office/drawing/2014/main" id="{AE6E0470-0CF6-4C94-869C-AF103A48FDF9}"/>
              </a:ext>
            </a:extLst>
          </p:cNvPr>
          <p:cNvPicPr>
            <a:picLocks noChangeAspect="1"/>
          </p:cNvPicPr>
          <p:nvPr/>
        </p:nvPicPr>
        <p:blipFill>
          <a:blip r:embed="rId2"/>
          <a:stretch>
            <a:fillRect/>
          </a:stretch>
        </p:blipFill>
        <p:spPr>
          <a:xfrm>
            <a:off x="1295400" y="1436772"/>
            <a:ext cx="5943708" cy="2026387"/>
          </a:xfrm>
          <a:prstGeom prst="rect">
            <a:avLst/>
          </a:prstGeom>
        </p:spPr>
      </p:pic>
      <p:sp>
        <p:nvSpPr>
          <p:cNvPr id="3" name="Rettangolo 2"/>
          <p:cNvSpPr/>
          <p:nvPr/>
        </p:nvSpPr>
        <p:spPr>
          <a:xfrm>
            <a:off x="228600" y="3476536"/>
            <a:ext cx="9272053" cy="707886"/>
          </a:xfrm>
          <a:prstGeom prst="rect">
            <a:avLst/>
          </a:prstGeom>
        </p:spPr>
        <p:txBody>
          <a:bodyPr wrap="square">
            <a:spAutoFit/>
          </a:bodyPr>
          <a:lstStyle/>
          <a:p>
            <a:pPr>
              <a:buFont typeface="Arial" panose="020B0604020202020204" pitchFamily="34" charset="0"/>
              <a:buChar char="•"/>
            </a:pPr>
            <a:r>
              <a:rPr lang="en-US" sz="2000" b="1" dirty="0">
                <a:solidFill>
                  <a:srgbClr val="0070C0"/>
                </a:solidFill>
              </a:rPr>
              <a:t> Inputs</a:t>
            </a:r>
            <a:r>
              <a:rPr lang="en-US" sz="2000" dirty="0">
                <a:solidFill>
                  <a:srgbClr val="0070C0"/>
                </a:solidFill>
              </a:rPr>
              <a:t>: Image</a:t>
            </a:r>
          </a:p>
          <a:p>
            <a:pPr>
              <a:buFont typeface="Arial" panose="020B0604020202020204" pitchFamily="34" charset="0"/>
              <a:buChar char="•"/>
            </a:pPr>
            <a:r>
              <a:rPr lang="en-US" sz="2000" b="1" dirty="0">
                <a:solidFill>
                  <a:srgbClr val="0070C0"/>
                </a:solidFill>
              </a:rPr>
              <a:t> Outputs</a:t>
            </a:r>
            <a:r>
              <a:rPr lang="en-US" sz="2000" dirty="0">
                <a:solidFill>
                  <a:srgbClr val="0070C0"/>
                </a:solidFill>
              </a:rPr>
              <a:t>: Bounding boxes + labels for each object in the image.</a:t>
            </a:r>
          </a:p>
        </p:txBody>
      </p:sp>
      <p:sp>
        <p:nvSpPr>
          <p:cNvPr id="7" name="CasellaDiTesto 6"/>
          <p:cNvSpPr txBox="1"/>
          <p:nvPr/>
        </p:nvSpPr>
        <p:spPr>
          <a:xfrm>
            <a:off x="236026" y="4338616"/>
            <a:ext cx="8455256" cy="1015663"/>
          </a:xfrm>
          <a:prstGeom prst="rect">
            <a:avLst/>
          </a:prstGeom>
          <a:noFill/>
        </p:spPr>
        <p:txBody>
          <a:bodyPr wrap="square" rtlCol="0">
            <a:spAutoFit/>
          </a:bodyPr>
          <a:lstStyle/>
          <a:p>
            <a:r>
              <a:rPr lang="it-IT" sz="2000" b="1" dirty="0"/>
              <a:t>Test time</a:t>
            </a:r>
            <a:r>
              <a:rPr lang="it-IT" sz="2000" dirty="0"/>
              <a:t>: </a:t>
            </a:r>
          </a:p>
          <a:p>
            <a:r>
              <a:rPr lang="it-IT" sz="2000" dirty="0"/>
              <a:t>A </a:t>
            </a:r>
            <a:r>
              <a:rPr lang="en-US" sz="2000" dirty="0"/>
              <a:t>simple </a:t>
            </a:r>
            <a:r>
              <a:rPr lang="en-US" sz="2000" b="1" dirty="0"/>
              <a:t>bounding box regression </a:t>
            </a:r>
            <a:r>
              <a:rPr lang="en-US" sz="2000" dirty="0"/>
              <a:t>method signiﬁcantly reduces </a:t>
            </a:r>
            <a:r>
              <a:rPr lang="en-US" sz="2000" dirty="0" err="1"/>
              <a:t>mislocalizations</a:t>
            </a:r>
            <a:r>
              <a:rPr lang="en-US" sz="2000" dirty="0"/>
              <a:t>, which are the dominant error mode. </a:t>
            </a:r>
            <a:endParaRPr lang="it-IT" sz="2000" dirty="0"/>
          </a:p>
        </p:txBody>
      </p:sp>
    </p:spTree>
    <p:extLst>
      <p:ext uri="{BB962C8B-B14F-4D97-AF65-F5344CB8AC3E}">
        <p14:creationId xmlns:p14="http://schemas.microsoft.com/office/powerpoint/2010/main" val="128736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2F27-005E-404A-B2A9-2CB71A5B7E20}"/>
              </a:ext>
            </a:extLst>
          </p:cNvPr>
          <p:cNvSpPr>
            <a:spLocks noGrp="1"/>
          </p:cNvSpPr>
          <p:nvPr>
            <p:ph type="title"/>
          </p:nvPr>
        </p:nvSpPr>
        <p:spPr>
          <a:xfrm>
            <a:off x="0" y="533400"/>
            <a:ext cx="9144000" cy="990600"/>
          </a:xfrm>
        </p:spPr>
        <p:txBody>
          <a:bodyPr>
            <a:noAutofit/>
          </a:bodyPr>
          <a:lstStyle/>
          <a:p>
            <a:r>
              <a:rPr lang="en-GB" sz="3600" dirty="0">
                <a:solidFill>
                  <a:srgbClr val="0070C0"/>
                </a:solidFill>
              </a:rPr>
              <a:t>How  to validate it?</a:t>
            </a:r>
            <a:br>
              <a:rPr lang="en-GB" sz="3600" dirty="0">
                <a:solidFill>
                  <a:srgbClr val="0070C0"/>
                </a:solidFill>
              </a:rPr>
            </a:br>
            <a:r>
              <a:rPr lang="en-GB" sz="3600" dirty="0">
                <a:solidFill>
                  <a:srgbClr val="0070C0"/>
                </a:solidFill>
              </a:rPr>
              <a:t>What is the mean Average Precision (</a:t>
            </a:r>
            <a:r>
              <a:rPr lang="en-GB" sz="3600" dirty="0" err="1">
                <a:solidFill>
                  <a:srgbClr val="0070C0"/>
                </a:solidFill>
              </a:rPr>
              <a:t>mAP</a:t>
            </a:r>
            <a:r>
              <a:rPr lang="en-GB" sz="3600" dirty="0">
                <a:solidFill>
                  <a:srgbClr val="0070C0"/>
                </a:solidFill>
              </a:rPr>
              <a:t>)?</a:t>
            </a:r>
          </a:p>
        </p:txBody>
      </p:sp>
      <p:sp>
        <p:nvSpPr>
          <p:cNvPr id="6" name="Slide Number Placeholder 5">
            <a:extLst>
              <a:ext uri="{FF2B5EF4-FFF2-40B4-BE49-F238E27FC236}">
                <a16:creationId xmlns:a16="http://schemas.microsoft.com/office/drawing/2014/main" id="{80384BF8-E302-B440-916D-C9E9C4492A8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32</a:t>
            </a:fld>
            <a:endParaRPr lang="en-US" b="1" kern="1200">
              <a:ea typeface="+mn-ea"/>
              <a:cs typeface="+mn-cs"/>
            </a:endParaRPr>
          </a:p>
        </p:txBody>
      </p:sp>
      <p:pic>
        <p:nvPicPr>
          <p:cNvPr id="10" name="Imagen 9" descr="Diagrama&#10;&#10;Descripción generada automáticamente">
            <a:extLst>
              <a:ext uri="{FF2B5EF4-FFF2-40B4-BE49-F238E27FC236}">
                <a16:creationId xmlns:a16="http://schemas.microsoft.com/office/drawing/2014/main" id="{D662CD3B-195F-BFF9-6872-F735E26E3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2200"/>
            <a:ext cx="9144000" cy="2867456"/>
          </a:xfrm>
          <a:prstGeom prst="rect">
            <a:avLst/>
          </a:prstGeom>
        </p:spPr>
      </p:pic>
    </p:spTree>
    <p:extLst>
      <p:ext uri="{BB962C8B-B14F-4D97-AF65-F5344CB8AC3E}">
        <p14:creationId xmlns:p14="http://schemas.microsoft.com/office/powerpoint/2010/main" val="204604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2F27-005E-404A-B2A9-2CB71A5B7E20}"/>
              </a:ext>
            </a:extLst>
          </p:cNvPr>
          <p:cNvSpPr>
            <a:spLocks noGrp="1"/>
          </p:cNvSpPr>
          <p:nvPr>
            <p:ph type="title"/>
          </p:nvPr>
        </p:nvSpPr>
        <p:spPr>
          <a:xfrm>
            <a:off x="0" y="533400"/>
            <a:ext cx="9144000" cy="990600"/>
          </a:xfrm>
        </p:spPr>
        <p:txBody>
          <a:bodyPr>
            <a:noAutofit/>
          </a:bodyPr>
          <a:lstStyle/>
          <a:p>
            <a:r>
              <a:rPr lang="en-GB" sz="3600" dirty="0">
                <a:solidFill>
                  <a:srgbClr val="0070C0"/>
                </a:solidFill>
              </a:rPr>
              <a:t>How  to validate it?</a:t>
            </a:r>
            <a:br>
              <a:rPr lang="en-GB" sz="3600" dirty="0">
                <a:solidFill>
                  <a:srgbClr val="0070C0"/>
                </a:solidFill>
              </a:rPr>
            </a:br>
            <a:r>
              <a:rPr lang="en-GB" sz="3600" dirty="0">
                <a:solidFill>
                  <a:srgbClr val="0070C0"/>
                </a:solidFill>
              </a:rPr>
              <a:t>What is the mean Average Precision (</a:t>
            </a:r>
            <a:r>
              <a:rPr lang="en-GB" sz="3600" dirty="0" err="1">
                <a:solidFill>
                  <a:srgbClr val="0070C0"/>
                </a:solidFill>
              </a:rPr>
              <a:t>mAP</a:t>
            </a:r>
            <a:r>
              <a:rPr lang="en-GB" sz="3600" dirty="0">
                <a:solidFill>
                  <a:srgbClr val="0070C0"/>
                </a:solidFill>
              </a:rPr>
              <a:t>)?</a:t>
            </a:r>
          </a:p>
        </p:txBody>
      </p:sp>
      <p:sp>
        <p:nvSpPr>
          <p:cNvPr id="3" name="Content Placeholder 2">
            <a:extLst>
              <a:ext uri="{FF2B5EF4-FFF2-40B4-BE49-F238E27FC236}">
                <a16:creationId xmlns:a16="http://schemas.microsoft.com/office/drawing/2014/main" id="{F115CE57-CB96-8641-98AA-DA7E95E48506}"/>
              </a:ext>
            </a:extLst>
          </p:cNvPr>
          <p:cNvSpPr>
            <a:spLocks noGrp="1"/>
          </p:cNvSpPr>
          <p:nvPr>
            <p:ph idx="1"/>
          </p:nvPr>
        </p:nvSpPr>
        <p:spPr>
          <a:xfrm>
            <a:off x="457199" y="1524000"/>
            <a:ext cx="8229600" cy="5537203"/>
          </a:xfrm>
        </p:spPr>
        <p:txBody>
          <a:bodyPr>
            <a:normAutofit/>
          </a:bodyPr>
          <a:lstStyle/>
          <a:p>
            <a:r>
              <a:rPr lang="en-GB" sz="1600" dirty="0"/>
              <a:t>What parameters shell a detection depend on?</a:t>
            </a:r>
          </a:p>
          <a:p>
            <a:endParaRPr lang="en-GB" sz="1600" dirty="0"/>
          </a:p>
          <a:p>
            <a:r>
              <a:rPr lang="en-GB" sz="1600" dirty="0"/>
              <a:t>Let us consider the Intersection of Union (</a:t>
            </a:r>
            <a:r>
              <a:rPr lang="en-GB" sz="1600" dirty="0" err="1"/>
              <a:t>IoU</a:t>
            </a:r>
            <a:r>
              <a:rPr lang="en-GB" sz="1600" dirty="0"/>
              <a:t>):</a:t>
            </a:r>
          </a:p>
          <a:p>
            <a:endParaRPr lang="en-GB" sz="1600" dirty="0"/>
          </a:p>
          <a:p>
            <a:r>
              <a:rPr lang="en-GB" sz="1600" dirty="0"/>
              <a:t>Picking the right single threshold for the </a:t>
            </a:r>
            <a:r>
              <a:rPr lang="en-GB" sz="1600" dirty="0" err="1"/>
              <a:t>IoU</a:t>
            </a:r>
            <a:r>
              <a:rPr lang="en-GB" sz="1600" dirty="0"/>
              <a:t> metric seems arbitrary. </a:t>
            </a:r>
          </a:p>
          <a:p>
            <a:pPr lvl="1"/>
            <a:r>
              <a:rPr lang="en-GB" sz="1200" dirty="0"/>
              <a:t>One researcher might justify a 60 percent overlap, and another is convinced that 75 percent seems more reasonable. </a:t>
            </a:r>
          </a:p>
          <a:p>
            <a:r>
              <a:rPr lang="en-GB" sz="1600" b="1" dirty="0"/>
              <a:t>So why not having all of the thresholds considered in a single metric? </a:t>
            </a:r>
          </a:p>
          <a:p>
            <a:endParaRPr lang="en-GB" sz="1600" b="1" dirty="0"/>
          </a:p>
          <a:p>
            <a:endParaRPr lang="en-GB" sz="1600" dirty="0">
              <a:solidFill>
                <a:srgbClr val="0070C0"/>
              </a:solidFill>
            </a:endParaRPr>
          </a:p>
        </p:txBody>
      </p:sp>
      <p:sp>
        <p:nvSpPr>
          <p:cNvPr id="6" name="Slide Number Placeholder 5">
            <a:extLst>
              <a:ext uri="{FF2B5EF4-FFF2-40B4-BE49-F238E27FC236}">
                <a16:creationId xmlns:a16="http://schemas.microsoft.com/office/drawing/2014/main" id="{80384BF8-E302-B440-916D-C9E9C4492A8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33</a:t>
            </a:fld>
            <a:endParaRPr lang="en-US" b="1" kern="1200">
              <a:ea typeface="+mn-ea"/>
              <a:cs typeface="+mn-cs"/>
            </a:endParaRPr>
          </a:p>
        </p:txBody>
      </p:sp>
      <p:pic>
        <p:nvPicPr>
          <p:cNvPr id="8" name="Picture 7" descr="Shape, icon, rectangle&#10;&#10;Description automatically generated">
            <a:extLst>
              <a:ext uri="{FF2B5EF4-FFF2-40B4-BE49-F238E27FC236}">
                <a16:creationId xmlns:a16="http://schemas.microsoft.com/office/drawing/2014/main" id="{FCE75488-F8EC-864D-B3B8-53D9B56DE3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5502" y="1709928"/>
            <a:ext cx="1469897" cy="1128245"/>
          </a:xfrm>
          <a:prstGeom prst="rect">
            <a:avLst/>
          </a:prstGeom>
        </p:spPr>
      </p:pic>
      <p:pic>
        <p:nvPicPr>
          <p:cNvPr id="13" name="Picture 6" descr="Image for post">
            <a:extLst>
              <a:ext uri="{FF2B5EF4-FFF2-40B4-BE49-F238E27FC236}">
                <a16:creationId xmlns:a16="http://schemas.microsoft.com/office/drawing/2014/main" id="{18DA4C65-59CD-B64E-8FFF-10FED1A30B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8689" y="3824438"/>
            <a:ext cx="672662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mage for post">
            <a:extLst>
              <a:ext uri="{FF2B5EF4-FFF2-40B4-BE49-F238E27FC236}">
                <a16:creationId xmlns:a16="http://schemas.microsoft.com/office/drawing/2014/main" id="{04299BE9-0A63-4C7C-4CFD-CFB234BB52D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797" b="14416"/>
          <a:stretch/>
        </p:blipFill>
        <p:spPr bwMode="auto">
          <a:xfrm>
            <a:off x="1219200" y="3810000"/>
            <a:ext cx="2906111" cy="234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92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4"/>
                                        </p:tgtEl>
                                        <p:attrNameLst>
                                          <p:attrName>fillcolor</p:attrName>
                                        </p:attrNameLst>
                                      </p:cBhvr>
                                      <p:to>
                                        <a:schemeClr val="accent2"/>
                                      </p:to>
                                    </p:animClr>
                                    <p:set>
                                      <p:cBhvr>
                                        <p:cTn id="11" dur="2000" fill="hold"/>
                                        <p:tgtEl>
                                          <p:spTgt spid="4"/>
                                        </p:tgtEl>
                                        <p:attrNameLst>
                                          <p:attrName>fill.type</p:attrName>
                                        </p:attrNameLst>
                                      </p:cBhvr>
                                      <p:to>
                                        <p:strVal val="solid"/>
                                      </p:to>
                                    </p:set>
                                    <p:set>
                                      <p:cBhvr>
                                        <p:cTn id="12" dur="2000" fill="hold"/>
                                        <p:tgtEl>
                                          <p:spTgt spid="4"/>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2F27-005E-404A-B2A9-2CB71A5B7E20}"/>
              </a:ext>
            </a:extLst>
          </p:cNvPr>
          <p:cNvSpPr>
            <a:spLocks noGrp="1"/>
          </p:cNvSpPr>
          <p:nvPr>
            <p:ph type="title"/>
          </p:nvPr>
        </p:nvSpPr>
        <p:spPr/>
        <p:txBody>
          <a:bodyPr>
            <a:normAutofit/>
          </a:bodyPr>
          <a:lstStyle/>
          <a:p>
            <a:r>
              <a:rPr lang="en-GB" sz="3600" dirty="0">
                <a:solidFill>
                  <a:srgbClr val="0070C0"/>
                </a:solidFill>
              </a:rPr>
              <a:t>What is the </a:t>
            </a:r>
            <a:r>
              <a:rPr lang="en-GB" sz="3600" dirty="0" err="1">
                <a:solidFill>
                  <a:srgbClr val="0070C0"/>
                </a:solidFill>
              </a:rPr>
              <a:t>mAP</a:t>
            </a:r>
            <a:r>
              <a:rPr lang="en-GB" sz="3600" dirty="0">
                <a:solidFill>
                  <a:srgbClr val="0070C0"/>
                </a:solidFill>
              </a:rPr>
              <a:t>?</a:t>
            </a:r>
          </a:p>
        </p:txBody>
      </p:sp>
      <p:sp>
        <p:nvSpPr>
          <p:cNvPr id="3" name="Content Placeholder 2">
            <a:extLst>
              <a:ext uri="{FF2B5EF4-FFF2-40B4-BE49-F238E27FC236}">
                <a16:creationId xmlns:a16="http://schemas.microsoft.com/office/drawing/2014/main" id="{F115CE57-CB96-8641-98AA-DA7E95E48506}"/>
              </a:ext>
            </a:extLst>
          </p:cNvPr>
          <p:cNvSpPr>
            <a:spLocks noGrp="1"/>
          </p:cNvSpPr>
          <p:nvPr>
            <p:ph idx="1"/>
          </p:nvPr>
        </p:nvSpPr>
        <p:spPr>
          <a:xfrm>
            <a:off x="466724" y="1243483"/>
            <a:ext cx="8502391" cy="4876800"/>
          </a:xfrm>
        </p:spPr>
        <p:txBody>
          <a:bodyPr>
            <a:normAutofit/>
          </a:bodyPr>
          <a:lstStyle/>
          <a:p>
            <a:endParaRPr lang="en-GB" sz="2000" b="1" dirty="0">
              <a:solidFill>
                <a:srgbClr val="0070C0"/>
              </a:solidFill>
            </a:endParaRPr>
          </a:p>
          <a:p>
            <a:r>
              <a:rPr lang="en-GB" sz="2000" dirty="0"/>
              <a:t>Draw a precision recall curve by considering different confidence levels</a:t>
            </a:r>
          </a:p>
          <a:p>
            <a:endParaRPr lang="en-GB" sz="2000" dirty="0"/>
          </a:p>
          <a:p>
            <a:r>
              <a:rPr lang="en-GB" sz="2000" dirty="0"/>
              <a:t>Draw a series of precision recall curves with the </a:t>
            </a:r>
            <a:r>
              <a:rPr lang="en-GB" sz="2000" dirty="0" err="1"/>
              <a:t>IoU</a:t>
            </a:r>
            <a:r>
              <a:rPr lang="en-GB" sz="2000" dirty="0"/>
              <a:t> threshold set at varying levels of difficulty (90%, 80%, etc).</a:t>
            </a:r>
          </a:p>
          <a:p>
            <a:endParaRPr lang="en-GB" sz="2000" dirty="0">
              <a:solidFill>
                <a:srgbClr val="0070C0"/>
              </a:solidFill>
            </a:endParaRPr>
          </a:p>
        </p:txBody>
      </p:sp>
      <p:sp>
        <p:nvSpPr>
          <p:cNvPr id="6" name="Slide Number Placeholder 5">
            <a:extLst>
              <a:ext uri="{FF2B5EF4-FFF2-40B4-BE49-F238E27FC236}">
                <a16:creationId xmlns:a16="http://schemas.microsoft.com/office/drawing/2014/main" id="{80384BF8-E302-B440-916D-C9E9C4492A8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34</a:t>
            </a:fld>
            <a:endParaRPr lang="en-US" b="1" kern="1200">
              <a:ea typeface="+mn-ea"/>
              <a:cs typeface="+mn-cs"/>
            </a:endParaRPr>
          </a:p>
        </p:txBody>
      </p:sp>
      <p:sp>
        <p:nvSpPr>
          <p:cNvPr id="8" name="AutoShape 8" descr="{\displaystyle {\begin{aligned}{\text{Precision}}&amp;={\frac {tp}{tp+fp}}\\{\text{Recall}}&amp;={\frac {tp}{tp+fn}}\,\end{aligned}}}">
            <a:extLst>
              <a:ext uri="{FF2B5EF4-FFF2-40B4-BE49-F238E27FC236}">
                <a16:creationId xmlns:a16="http://schemas.microsoft.com/office/drawing/2014/main" id="{00A86180-7AB3-996F-DEB7-21C59DD43D8D}"/>
              </a:ext>
            </a:extLst>
          </p:cNvPr>
          <p:cNvSpPr>
            <a:spLocks noChangeAspect="1" noChangeArrowheads="1"/>
          </p:cNvSpPr>
          <p:nvPr/>
        </p:nvSpPr>
        <p:spPr bwMode="auto">
          <a:xfrm>
            <a:off x="2895600" y="327660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0" name="Picture 9" descr="Text&#10;&#10;Description automatically generated with medium confidence">
            <a:extLst>
              <a:ext uri="{FF2B5EF4-FFF2-40B4-BE49-F238E27FC236}">
                <a16:creationId xmlns:a16="http://schemas.microsoft.com/office/drawing/2014/main" id="{CFBC9ADF-BC47-D35B-E30A-89E97FAAE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16" y="3429000"/>
            <a:ext cx="2603500" cy="1587500"/>
          </a:xfrm>
          <a:prstGeom prst="rect">
            <a:avLst/>
          </a:prstGeom>
        </p:spPr>
      </p:pic>
      <p:pic>
        <p:nvPicPr>
          <p:cNvPr id="11" name="Picture 4" descr="Mean average precision by object class for blood cells and platelets.">
            <a:extLst>
              <a:ext uri="{FF2B5EF4-FFF2-40B4-BE49-F238E27FC236}">
                <a16:creationId xmlns:a16="http://schemas.microsoft.com/office/drawing/2014/main" id="{5BEF3185-F313-AAD0-3E94-99294C7FE56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47"/>
          <a:stretch/>
        </p:blipFill>
        <p:spPr bwMode="auto">
          <a:xfrm>
            <a:off x="1600200" y="5353349"/>
            <a:ext cx="1219200" cy="1262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for post">
            <a:extLst>
              <a:ext uri="{FF2B5EF4-FFF2-40B4-BE49-F238E27FC236}">
                <a16:creationId xmlns:a16="http://schemas.microsoft.com/office/drawing/2014/main" id="{8DEAE1FC-EE32-328E-87CB-0259299BEE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562" y="3505200"/>
            <a:ext cx="4249554" cy="196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07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2F27-005E-404A-B2A9-2CB71A5B7E20}"/>
              </a:ext>
            </a:extLst>
          </p:cNvPr>
          <p:cNvSpPr>
            <a:spLocks noGrp="1"/>
          </p:cNvSpPr>
          <p:nvPr>
            <p:ph type="title"/>
          </p:nvPr>
        </p:nvSpPr>
        <p:spPr/>
        <p:txBody>
          <a:bodyPr>
            <a:normAutofit/>
          </a:bodyPr>
          <a:lstStyle/>
          <a:p>
            <a:r>
              <a:rPr lang="en-GB" sz="3600" dirty="0">
                <a:solidFill>
                  <a:srgbClr val="0070C0"/>
                </a:solidFill>
              </a:rPr>
              <a:t>What is the </a:t>
            </a:r>
            <a:r>
              <a:rPr lang="en-GB" sz="3600" dirty="0" err="1">
                <a:solidFill>
                  <a:srgbClr val="0070C0"/>
                </a:solidFill>
              </a:rPr>
              <a:t>mAP</a:t>
            </a:r>
            <a:r>
              <a:rPr lang="en-GB" sz="3600" dirty="0">
                <a:solidFill>
                  <a:srgbClr val="0070C0"/>
                </a:solidFill>
              </a:rPr>
              <a:t>?</a:t>
            </a:r>
          </a:p>
        </p:txBody>
      </p:sp>
      <p:sp>
        <p:nvSpPr>
          <p:cNvPr id="3" name="Content Placeholder 2">
            <a:extLst>
              <a:ext uri="{FF2B5EF4-FFF2-40B4-BE49-F238E27FC236}">
                <a16:creationId xmlns:a16="http://schemas.microsoft.com/office/drawing/2014/main" id="{F115CE57-CB96-8641-98AA-DA7E95E48506}"/>
              </a:ext>
            </a:extLst>
          </p:cNvPr>
          <p:cNvSpPr>
            <a:spLocks noGrp="1"/>
          </p:cNvSpPr>
          <p:nvPr>
            <p:ph idx="1"/>
          </p:nvPr>
        </p:nvSpPr>
        <p:spPr>
          <a:xfrm>
            <a:off x="466725" y="1243483"/>
            <a:ext cx="8229600" cy="4876800"/>
          </a:xfrm>
        </p:spPr>
        <p:txBody>
          <a:bodyPr>
            <a:normAutofit/>
          </a:bodyPr>
          <a:lstStyle/>
          <a:p>
            <a:endParaRPr lang="en-GB" sz="2000" b="1" dirty="0">
              <a:solidFill>
                <a:srgbClr val="0070C0"/>
              </a:solidFill>
            </a:endParaRPr>
          </a:p>
          <a:p>
            <a:r>
              <a:rPr lang="en-GB" sz="2000" dirty="0"/>
              <a:t>Draw a precision recall curve by considering different confidence level</a:t>
            </a:r>
          </a:p>
          <a:p>
            <a:endParaRPr lang="en-GB" sz="2000" dirty="0"/>
          </a:p>
          <a:p>
            <a:r>
              <a:rPr lang="en-GB" sz="2000" dirty="0"/>
              <a:t>Draw a series of precision recall curves with the </a:t>
            </a:r>
            <a:r>
              <a:rPr lang="en-GB" sz="2000" dirty="0" err="1"/>
              <a:t>IoU</a:t>
            </a:r>
            <a:r>
              <a:rPr lang="en-GB" sz="2000" dirty="0"/>
              <a:t> threshold set at varying levels of difficulty (90%, 80%, etc).</a:t>
            </a:r>
          </a:p>
          <a:p>
            <a:endParaRPr lang="en-GB" sz="2000" dirty="0">
              <a:solidFill>
                <a:srgbClr val="0070C0"/>
              </a:solidFill>
            </a:endParaRPr>
          </a:p>
        </p:txBody>
      </p:sp>
      <p:sp>
        <p:nvSpPr>
          <p:cNvPr id="6" name="Slide Number Placeholder 5">
            <a:extLst>
              <a:ext uri="{FF2B5EF4-FFF2-40B4-BE49-F238E27FC236}">
                <a16:creationId xmlns:a16="http://schemas.microsoft.com/office/drawing/2014/main" id="{80384BF8-E302-B440-916D-C9E9C4492A8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35</a:t>
            </a:fld>
            <a:endParaRPr lang="en-US" b="1" kern="1200">
              <a:ea typeface="+mn-ea"/>
              <a:cs typeface="+mn-cs"/>
            </a:endParaRPr>
          </a:p>
        </p:txBody>
      </p:sp>
      <p:pic>
        <p:nvPicPr>
          <p:cNvPr id="8196" name="Picture 4" descr="Mean average precision by object class for blood cells and platelets.">
            <a:extLst>
              <a:ext uri="{FF2B5EF4-FFF2-40B4-BE49-F238E27FC236}">
                <a16:creationId xmlns:a16="http://schemas.microsoft.com/office/drawing/2014/main" id="{6CE4EE96-0054-4543-9AAF-72AB0D356A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365" y="3772943"/>
            <a:ext cx="3733800" cy="12627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FC5D226-5483-3B42-8579-E03E06EE8343}"/>
              </a:ext>
            </a:extLst>
          </p:cNvPr>
          <p:cNvSpPr/>
          <p:nvPr/>
        </p:nvSpPr>
        <p:spPr>
          <a:xfrm>
            <a:off x="533400" y="5658618"/>
            <a:ext cx="8322244" cy="923330"/>
          </a:xfrm>
          <a:prstGeom prst="rect">
            <a:avLst/>
          </a:prstGeom>
        </p:spPr>
        <p:txBody>
          <a:bodyPr wrap="square">
            <a:spAutoFit/>
          </a:bodyPr>
          <a:lstStyle/>
          <a:p>
            <a:r>
              <a:rPr lang="en-GB" dirty="0" err="1">
                <a:latin typeface="Arial" panose="020B0604020202020204" pitchFamily="34" charset="0"/>
              </a:rPr>
              <a:t>mAP</a:t>
            </a:r>
            <a:r>
              <a:rPr lang="en-GB" dirty="0">
                <a:latin typeface="Arial" panose="020B0604020202020204" pitchFamily="34" charset="0"/>
              </a:rPr>
              <a:t> metrics calculates the average precision (AP) for </a:t>
            </a:r>
            <a:r>
              <a:rPr lang="en-GB" b="1" dirty="0">
                <a:latin typeface="Arial" panose="020B0604020202020204" pitchFamily="34" charset="0"/>
              </a:rPr>
              <a:t>each class individually </a:t>
            </a:r>
            <a:r>
              <a:rPr lang="en-GB" dirty="0">
                <a:latin typeface="Arial" panose="020B0604020202020204" pitchFamily="34" charset="0"/>
              </a:rPr>
              <a:t>across all of the </a:t>
            </a:r>
            <a:r>
              <a:rPr lang="en-GB" dirty="0" err="1">
                <a:latin typeface="Arial" panose="020B0604020202020204" pitchFamily="34" charset="0"/>
              </a:rPr>
              <a:t>IoU</a:t>
            </a:r>
            <a:r>
              <a:rPr lang="en-GB" dirty="0">
                <a:latin typeface="Arial" panose="020B0604020202020204" pitchFamily="34" charset="0"/>
              </a:rPr>
              <a:t> thresholds. </a:t>
            </a:r>
            <a:endParaRPr lang="en-GB" sz="1600" dirty="0">
              <a:latin typeface="Arial" panose="020B0604020202020204" pitchFamily="34" charset="0"/>
            </a:endParaRPr>
          </a:p>
          <a:p>
            <a:r>
              <a:rPr lang="en-GB" sz="1600" dirty="0">
                <a:latin typeface="Arial" panose="020B0604020202020204" pitchFamily="34" charset="0"/>
              </a:rPr>
              <a:t>Then the metric </a:t>
            </a:r>
            <a:r>
              <a:rPr lang="en-GB" sz="1600" b="1" dirty="0">
                <a:latin typeface="Arial" panose="020B0604020202020204" pitchFamily="34" charset="0"/>
              </a:rPr>
              <a:t>averages the </a:t>
            </a:r>
            <a:r>
              <a:rPr lang="en-GB" sz="1600" b="1" dirty="0" err="1">
                <a:latin typeface="Arial" panose="020B0604020202020204" pitchFamily="34" charset="0"/>
              </a:rPr>
              <a:t>mAP</a:t>
            </a:r>
            <a:r>
              <a:rPr lang="en-GB" sz="1600" b="1" dirty="0">
                <a:latin typeface="Arial" panose="020B0604020202020204" pitchFamily="34" charset="0"/>
              </a:rPr>
              <a:t> for all classes </a:t>
            </a:r>
            <a:r>
              <a:rPr lang="en-GB" sz="1600" dirty="0">
                <a:latin typeface="Arial" panose="020B0604020202020204" pitchFamily="34" charset="0"/>
              </a:rPr>
              <a:t>to arrive at the final estimate.</a:t>
            </a:r>
            <a:endParaRPr lang="en-GB" sz="1600" dirty="0"/>
          </a:p>
        </p:txBody>
      </p:sp>
      <p:sp>
        <p:nvSpPr>
          <p:cNvPr id="14" name="Rectangle 13">
            <a:extLst>
              <a:ext uri="{FF2B5EF4-FFF2-40B4-BE49-F238E27FC236}">
                <a16:creationId xmlns:a16="http://schemas.microsoft.com/office/drawing/2014/main" id="{F51D3CF9-C618-0143-AECE-C18E17E3FE53}"/>
              </a:ext>
            </a:extLst>
          </p:cNvPr>
          <p:cNvSpPr/>
          <p:nvPr/>
        </p:nvSpPr>
        <p:spPr>
          <a:xfrm>
            <a:off x="5616548" y="5035693"/>
            <a:ext cx="2721899" cy="307777"/>
          </a:xfrm>
          <a:prstGeom prst="rect">
            <a:avLst/>
          </a:prstGeom>
        </p:spPr>
        <p:txBody>
          <a:bodyPr wrap="none">
            <a:spAutoFit/>
          </a:bodyPr>
          <a:lstStyle/>
          <a:p>
            <a:r>
              <a:rPr lang="en-GB" sz="1400" dirty="0">
                <a:solidFill>
                  <a:srgbClr val="0070C0"/>
                </a:solidFill>
                <a:latin typeface="Arial" panose="020B0604020202020204" pitchFamily="34" charset="0"/>
              </a:rPr>
              <a:t>A sketch of </a:t>
            </a:r>
            <a:r>
              <a:rPr lang="en-GB" sz="1400" dirty="0" err="1">
                <a:solidFill>
                  <a:srgbClr val="0070C0"/>
                </a:solidFill>
                <a:latin typeface="Arial" panose="020B0604020202020204" pitchFamily="34" charset="0"/>
              </a:rPr>
              <a:t>mAP</a:t>
            </a:r>
            <a:r>
              <a:rPr lang="en-GB" sz="1400" dirty="0">
                <a:solidFill>
                  <a:srgbClr val="0070C0"/>
                </a:solidFill>
                <a:latin typeface="Arial" panose="020B0604020202020204" pitchFamily="34" charset="0"/>
              </a:rPr>
              <a:t> by object class</a:t>
            </a:r>
            <a:endParaRPr lang="en-GB" sz="1400" dirty="0">
              <a:solidFill>
                <a:srgbClr val="0070C0"/>
              </a:solidFill>
            </a:endParaRPr>
          </a:p>
        </p:txBody>
      </p:sp>
      <p:pic>
        <p:nvPicPr>
          <p:cNvPr id="4" name="Picture 2" descr="Image for post">
            <a:extLst>
              <a:ext uri="{FF2B5EF4-FFF2-40B4-BE49-F238E27FC236}">
                <a16:creationId xmlns:a16="http://schemas.microsoft.com/office/drawing/2014/main" id="{4D11F821-0AE5-EECF-7535-BAED334A2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562" y="3505200"/>
            <a:ext cx="4249554" cy="196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5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BA8FF3-BF7E-9C46-99C2-DC27A59C7E4A}"/>
              </a:ext>
            </a:extLst>
          </p:cNvPr>
          <p:cNvSpPr>
            <a:spLocks noGrp="1"/>
          </p:cNvSpPr>
          <p:nvPr>
            <p:ph idx="1"/>
          </p:nvPr>
        </p:nvSpPr>
        <p:spPr/>
        <p:txBody>
          <a:bodyPr>
            <a:normAutofit lnSpcReduction="10000"/>
          </a:bodyPr>
          <a:lstStyle/>
          <a:p>
            <a:r>
              <a:rPr lang="en-GB" dirty="0"/>
              <a:t>It still takes </a:t>
            </a:r>
            <a:r>
              <a:rPr lang="en-GB" b="1" dirty="0"/>
              <a:t>a huge amount of time to train and run </a:t>
            </a:r>
            <a:r>
              <a:rPr lang="en-GB" dirty="0"/>
              <a:t>the network as you would have to </a:t>
            </a:r>
            <a:r>
              <a:rPr lang="en-GB" b="1" dirty="0"/>
              <a:t>classify 2000 region </a:t>
            </a:r>
            <a:r>
              <a:rPr lang="en-GB" dirty="0"/>
              <a:t>proposals per image.</a:t>
            </a:r>
          </a:p>
          <a:p>
            <a:endParaRPr lang="en-GB" dirty="0"/>
          </a:p>
          <a:p>
            <a:r>
              <a:rPr lang="en-GB" dirty="0"/>
              <a:t>It </a:t>
            </a:r>
            <a:r>
              <a:rPr lang="en-GB" b="1" dirty="0"/>
              <a:t>cannot be implemented real time </a:t>
            </a:r>
            <a:r>
              <a:rPr lang="en-GB" dirty="0"/>
              <a:t>as it takes around 47 seconds for each test image.</a:t>
            </a:r>
          </a:p>
          <a:p>
            <a:endParaRPr lang="en-GB" dirty="0"/>
          </a:p>
          <a:p>
            <a:r>
              <a:rPr lang="en-GB" dirty="0"/>
              <a:t>The selective search algorithm is a </a:t>
            </a:r>
            <a:r>
              <a:rPr lang="en-GB" b="1" dirty="0"/>
              <a:t>fixed algorithm</a:t>
            </a:r>
            <a:r>
              <a:rPr lang="en-GB" dirty="0"/>
              <a:t>. Therefore, </a:t>
            </a:r>
            <a:r>
              <a:rPr lang="en-GB" b="1" dirty="0"/>
              <a:t>no learning is happening </a:t>
            </a:r>
            <a:r>
              <a:rPr lang="en-GB" dirty="0"/>
              <a:t>at that stage. This could lead to the generation of bad candidate region proposals.</a:t>
            </a:r>
          </a:p>
          <a:p>
            <a:br>
              <a:rPr lang="en-GB" dirty="0">
                <a:solidFill>
                  <a:srgbClr val="0070C0"/>
                </a:solidFill>
              </a:rPr>
            </a:br>
            <a:endParaRPr lang="en-GB" dirty="0">
              <a:solidFill>
                <a:srgbClr val="0070C0"/>
              </a:solidFill>
            </a:endParaRPr>
          </a:p>
        </p:txBody>
      </p:sp>
      <p:sp>
        <p:nvSpPr>
          <p:cNvPr id="6" name="Slide Number Placeholder 5">
            <a:extLst>
              <a:ext uri="{FF2B5EF4-FFF2-40B4-BE49-F238E27FC236}">
                <a16:creationId xmlns:a16="http://schemas.microsoft.com/office/drawing/2014/main" id="{B3E79981-E6B4-A248-A018-DFCD5B5A846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36</a:t>
            </a:fld>
            <a:endParaRPr lang="en-US" b="1" kern="1200">
              <a:ea typeface="+mn-ea"/>
              <a:cs typeface="+mn-cs"/>
            </a:endParaRPr>
          </a:p>
        </p:txBody>
      </p:sp>
      <p:sp>
        <p:nvSpPr>
          <p:cNvPr id="7" name="Titolo 1">
            <a:extLst>
              <a:ext uri="{FF2B5EF4-FFF2-40B4-BE49-F238E27FC236}">
                <a16:creationId xmlns:a16="http://schemas.microsoft.com/office/drawing/2014/main" id="{78331051-10F7-BD44-BB68-95B18DE2C8AF}"/>
              </a:ext>
            </a:extLst>
          </p:cNvPr>
          <p:cNvSpPr txBox="1">
            <a:spLocks/>
          </p:cNvSpPr>
          <p:nvPr/>
        </p:nvSpPr>
        <p:spPr>
          <a:xfrm>
            <a:off x="609600" y="6858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GB" dirty="0">
                <a:solidFill>
                  <a:srgbClr val="0070C0"/>
                </a:solidFill>
                <a:latin typeface="Arial" panose="020B0604020202020204" pitchFamily="34" charset="0"/>
              </a:rPr>
              <a:t>Problems with R-CNN</a:t>
            </a:r>
          </a:p>
        </p:txBody>
      </p:sp>
    </p:spTree>
    <p:extLst>
      <p:ext uri="{BB962C8B-B14F-4D97-AF65-F5344CB8AC3E}">
        <p14:creationId xmlns:p14="http://schemas.microsoft.com/office/powerpoint/2010/main" val="3906978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5A0D9F-8814-4C00-9FEA-F565B8C371A0}"/>
              </a:ext>
            </a:extLst>
          </p:cNvPr>
          <p:cNvSpPr>
            <a:spLocks noGrp="1"/>
          </p:cNvSpPr>
          <p:nvPr>
            <p:ph type="title"/>
          </p:nvPr>
        </p:nvSpPr>
        <p:spPr/>
        <p:txBody>
          <a:bodyPr>
            <a:normAutofit fontScale="90000"/>
          </a:bodyPr>
          <a:lstStyle/>
          <a:p>
            <a:r>
              <a:rPr lang="en-US" sz="4400" dirty="0">
                <a:solidFill>
                  <a:srgbClr val="0070C0"/>
                </a:solidFill>
              </a:rPr>
              <a:t>2015: Fast R-CNN - Speeding up and Simplifying R-CNN</a:t>
            </a:r>
            <a:br>
              <a:rPr lang="en-US" sz="2100" b="1" dirty="0">
                <a:solidFill>
                  <a:srgbClr val="0070C0"/>
                </a:solidFill>
              </a:rPr>
            </a:br>
            <a:endParaRPr lang="it-IT" sz="2100" dirty="0">
              <a:solidFill>
                <a:srgbClr val="0070C0"/>
              </a:solidFill>
            </a:endParaRPr>
          </a:p>
        </p:txBody>
      </p:sp>
      <p:sp>
        <p:nvSpPr>
          <p:cNvPr id="3" name="Segnaposto contenuto 2">
            <a:extLst>
              <a:ext uri="{FF2B5EF4-FFF2-40B4-BE49-F238E27FC236}">
                <a16:creationId xmlns:a16="http://schemas.microsoft.com/office/drawing/2014/main" id="{E258BCB0-8388-45FD-9BBD-7C74F161B9E7}"/>
              </a:ext>
            </a:extLst>
          </p:cNvPr>
          <p:cNvSpPr>
            <a:spLocks noGrp="1"/>
          </p:cNvSpPr>
          <p:nvPr>
            <p:ph idx="1"/>
          </p:nvPr>
        </p:nvSpPr>
        <p:spPr/>
        <p:txBody>
          <a:bodyPr>
            <a:normAutofit/>
          </a:bodyPr>
          <a:lstStyle/>
          <a:p>
            <a:pPr marL="0" indent="0">
              <a:buNone/>
            </a:pPr>
            <a:r>
              <a:rPr lang="en-US" sz="2000" b="1" dirty="0"/>
              <a:t>R-CNN</a:t>
            </a:r>
            <a:r>
              <a:rPr lang="en-US" sz="2000" dirty="0"/>
              <a:t> works really well, but is really </a:t>
            </a:r>
            <a:r>
              <a:rPr lang="en-US" dirty="0"/>
              <a:t>quite slow </a:t>
            </a:r>
            <a:r>
              <a:rPr lang="en-US" sz="2000" dirty="0"/>
              <a:t>for a few simple reasons:</a:t>
            </a:r>
          </a:p>
          <a:p>
            <a:endParaRPr lang="en-US" sz="2000" dirty="0"/>
          </a:p>
          <a:p>
            <a:r>
              <a:rPr lang="en-US" sz="2000" dirty="0"/>
              <a:t>It requires a forward pass of the CNN (</a:t>
            </a:r>
            <a:r>
              <a:rPr lang="en-US" sz="2000" dirty="0" err="1"/>
              <a:t>AlexNet</a:t>
            </a:r>
            <a:r>
              <a:rPr lang="en-US" sz="2000" dirty="0"/>
              <a:t>) </a:t>
            </a:r>
            <a:r>
              <a:rPr lang="en-US" sz="2000" b="1" dirty="0"/>
              <a:t>for every single region proposal </a:t>
            </a:r>
            <a:r>
              <a:rPr lang="en-US" sz="2000" dirty="0"/>
              <a:t>for every single image (that’s around 2000 forward passes per image!), without sharing computation.</a:t>
            </a:r>
          </a:p>
          <a:p>
            <a:endParaRPr lang="en-US" sz="2000" dirty="0"/>
          </a:p>
          <a:p>
            <a:r>
              <a:rPr lang="en-US" sz="2000" dirty="0"/>
              <a:t>It has to </a:t>
            </a:r>
            <a:r>
              <a:rPr lang="en-US" sz="2000" b="1" i="1" dirty="0"/>
              <a:t>train three different models </a:t>
            </a:r>
            <a:r>
              <a:rPr lang="en-US" sz="2000" dirty="0"/>
              <a:t>separately - the </a:t>
            </a:r>
            <a:r>
              <a:rPr lang="en-US" sz="2000" u="sng" dirty="0"/>
              <a:t>CNN</a:t>
            </a:r>
            <a:r>
              <a:rPr lang="en-US" sz="2000" dirty="0"/>
              <a:t> to generate image features, the </a:t>
            </a:r>
            <a:r>
              <a:rPr lang="en-US" sz="2000" u="sng" dirty="0"/>
              <a:t>classifier</a:t>
            </a:r>
            <a:r>
              <a:rPr lang="en-US" sz="2000" dirty="0"/>
              <a:t> that predicts the class, and the </a:t>
            </a:r>
            <a:r>
              <a:rPr lang="en-US" sz="2000" u="sng" dirty="0"/>
              <a:t>regression model </a:t>
            </a:r>
            <a:r>
              <a:rPr lang="en-US" sz="2000" dirty="0"/>
              <a:t>to tighten the bounding boxes. This makes the pipeline extremely hard to train.</a:t>
            </a:r>
          </a:p>
          <a:p>
            <a:endParaRPr lang="en-US" sz="2000" dirty="0"/>
          </a:p>
          <a:p>
            <a:r>
              <a:rPr lang="en-GB" sz="2000" b="1" dirty="0"/>
              <a:t>Intuition</a:t>
            </a:r>
            <a:r>
              <a:rPr lang="it-IT" sz="2000" dirty="0"/>
              <a:t>: </a:t>
            </a:r>
            <a:r>
              <a:rPr lang="en-US" sz="2000" b="1" dirty="0"/>
              <a:t> </a:t>
            </a:r>
            <a:r>
              <a:rPr lang="en-US" sz="1800" dirty="0"/>
              <a:t>run the CNN just once per image and then find a way to </a:t>
            </a:r>
            <a:r>
              <a:rPr lang="en-US" sz="1800" u="sng" dirty="0"/>
              <a:t>share that computation</a:t>
            </a:r>
            <a:r>
              <a:rPr lang="en-US" sz="1800" dirty="0"/>
              <a:t> across the ~2000 proposals</a:t>
            </a:r>
            <a:endParaRPr lang="it-IT" sz="1800" dirty="0"/>
          </a:p>
        </p:txBody>
      </p:sp>
      <p:sp>
        <p:nvSpPr>
          <p:cNvPr id="4" name="Slide Number Placeholder 3">
            <a:extLst>
              <a:ext uri="{FF2B5EF4-FFF2-40B4-BE49-F238E27FC236}">
                <a16:creationId xmlns:a16="http://schemas.microsoft.com/office/drawing/2014/main" id="{75ED326E-CC69-1C4B-89D2-69E1A2610768}"/>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37</a:t>
            </a:fld>
            <a:endParaRPr lang="en-US" b="1" kern="1200">
              <a:ea typeface="+mn-ea"/>
              <a:cs typeface="+mn-cs"/>
            </a:endParaRPr>
          </a:p>
        </p:txBody>
      </p:sp>
    </p:spTree>
    <p:extLst>
      <p:ext uri="{BB962C8B-B14F-4D97-AF65-F5344CB8AC3E}">
        <p14:creationId xmlns:p14="http://schemas.microsoft.com/office/powerpoint/2010/main" val="551349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AB9213-F3B1-5B41-B339-F117A65BCDC7}"/>
              </a:ext>
            </a:extLst>
          </p:cNvPr>
          <p:cNvSpPr/>
          <p:nvPr/>
        </p:nvSpPr>
        <p:spPr>
          <a:xfrm>
            <a:off x="664369" y="1960960"/>
            <a:ext cx="2389585" cy="46224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4" name="TextBox 3">
            <a:extLst>
              <a:ext uri="{FF2B5EF4-FFF2-40B4-BE49-F238E27FC236}">
                <a16:creationId xmlns:a16="http://schemas.microsoft.com/office/drawing/2014/main" id="{EE1D3CF2-14FD-D648-801A-DEFAC2401A81}"/>
              </a:ext>
            </a:extLst>
          </p:cNvPr>
          <p:cNvSpPr txBox="1"/>
          <p:nvPr/>
        </p:nvSpPr>
        <p:spPr>
          <a:xfrm>
            <a:off x="810814" y="1500154"/>
            <a:ext cx="1530550"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RCNN</a:t>
            </a:r>
          </a:p>
        </p:txBody>
      </p:sp>
      <p:sp>
        <p:nvSpPr>
          <p:cNvPr id="7" name="TextBox 6">
            <a:extLst>
              <a:ext uri="{FF2B5EF4-FFF2-40B4-BE49-F238E27FC236}">
                <a16:creationId xmlns:a16="http://schemas.microsoft.com/office/drawing/2014/main" id="{7DCFD0B3-EB56-344A-8C3D-B1EDF00917C6}"/>
              </a:ext>
            </a:extLst>
          </p:cNvPr>
          <p:cNvSpPr txBox="1"/>
          <p:nvPr/>
        </p:nvSpPr>
        <p:spPr>
          <a:xfrm>
            <a:off x="782241" y="2089548"/>
            <a:ext cx="2271713" cy="584775"/>
          </a:xfrm>
          <a:prstGeom prst="rect">
            <a:avLst/>
          </a:prstGeom>
          <a:noFill/>
        </p:spPr>
        <p:txBody>
          <a:bodyPr wrap="square" rtlCol="0">
            <a:spAutoFit/>
          </a:bodyPr>
          <a:lstStyle/>
          <a:p>
            <a:pPr marL="214313" indent="-214313">
              <a:buFont typeface="Arial" panose="020B0604020202020204" pitchFamily="34" charset="0"/>
              <a:buChar char="•"/>
            </a:pPr>
            <a:r>
              <a:rPr lang="en-US" sz="1600" dirty="0"/>
              <a:t>Simple and scalable.</a:t>
            </a:r>
          </a:p>
          <a:p>
            <a:pPr marL="214313" indent="-214313">
              <a:buFont typeface="Arial" panose="020B0604020202020204" pitchFamily="34" charset="0"/>
              <a:buChar char="•"/>
            </a:pPr>
            <a:r>
              <a:rPr lang="en-US" sz="1600" dirty="0"/>
              <a:t>Improves </a:t>
            </a:r>
            <a:r>
              <a:rPr lang="en-US" sz="1600" dirty="0" err="1"/>
              <a:t>mAP</a:t>
            </a:r>
            <a:r>
              <a:rPr lang="en-US" sz="1600" dirty="0"/>
              <a:t>.</a:t>
            </a:r>
          </a:p>
        </p:txBody>
      </p:sp>
      <p:sp>
        <p:nvSpPr>
          <p:cNvPr id="8" name="TextBox 7">
            <a:extLst>
              <a:ext uri="{FF2B5EF4-FFF2-40B4-BE49-F238E27FC236}">
                <a16:creationId xmlns:a16="http://schemas.microsoft.com/office/drawing/2014/main" id="{1B835B95-6E7F-C842-A35A-FCBCC69F319E}"/>
              </a:ext>
            </a:extLst>
          </p:cNvPr>
          <p:cNvSpPr txBox="1"/>
          <p:nvPr/>
        </p:nvSpPr>
        <p:spPr>
          <a:xfrm>
            <a:off x="775103" y="2643545"/>
            <a:ext cx="2271713" cy="4031873"/>
          </a:xfrm>
          <a:prstGeom prst="rect">
            <a:avLst/>
          </a:prstGeom>
          <a:noFill/>
        </p:spPr>
        <p:txBody>
          <a:bodyPr wrap="square" rtlCol="0">
            <a:spAutoFit/>
          </a:bodyPr>
          <a:lstStyle/>
          <a:p>
            <a:pPr algn="ctr"/>
            <a:endParaRPr lang="en-US" sz="1600" dirty="0">
              <a:solidFill>
                <a:srgbClr val="FF0000"/>
              </a:solidFill>
            </a:endParaRPr>
          </a:p>
          <a:p>
            <a:pPr marL="214313" indent="-214313">
              <a:buFont typeface="Arial" panose="020B0604020202020204" pitchFamily="34" charset="0"/>
              <a:buChar char="•"/>
            </a:pPr>
            <a:r>
              <a:rPr lang="en-US" sz="1600" dirty="0">
                <a:solidFill>
                  <a:srgbClr val="FF0000"/>
                </a:solidFill>
              </a:rPr>
              <a:t>A multistage pipeline.</a:t>
            </a:r>
          </a:p>
          <a:p>
            <a:pPr marL="214313" indent="-214313">
              <a:buFont typeface="Arial" panose="020B0604020202020204" pitchFamily="34" charset="0"/>
              <a:buChar char="•"/>
            </a:pPr>
            <a:endParaRPr lang="en-US" sz="1600" dirty="0">
              <a:solidFill>
                <a:srgbClr val="FF0000"/>
              </a:solidFill>
            </a:endParaRPr>
          </a:p>
          <a:p>
            <a:pPr marL="214313" indent="-214313">
              <a:buFont typeface="Arial" panose="020B0604020202020204" pitchFamily="34" charset="0"/>
              <a:buChar char="•"/>
            </a:pPr>
            <a:r>
              <a:rPr lang="en-US" sz="1600" dirty="0">
                <a:solidFill>
                  <a:srgbClr val="FF0000"/>
                </a:solidFill>
              </a:rPr>
              <a:t>Training is expensive in space and time (features are extracted from each region proposal in each image and written into disk).</a:t>
            </a:r>
          </a:p>
          <a:p>
            <a:pPr marL="214313" indent="-214313">
              <a:buFont typeface="Arial" panose="020B0604020202020204" pitchFamily="34" charset="0"/>
              <a:buChar char="•"/>
            </a:pPr>
            <a:endParaRPr lang="en-US" sz="1600" dirty="0">
              <a:solidFill>
                <a:srgbClr val="FF0000"/>
              </a:solidFill>
            </a:endParaRPr>
          </a:p>
          <a:p>
            <a:pPr marL="214313" indent="-214313">
              <a:buFont typeface="Arial" panose="020B0604020202020204" pitchFamily="34" charset="0"/>
              <a:buChar char="•"/>
            </a:pPr>
            <a:r>
              <a:rPr lang="en-US" sz="1600" dirty="0">
                <a:solidFill>
                  <a:srgbClr val="FF0000"/>
                </a:solidFill>
              </a:rPr>
              <a:t>Object detection is slow.</a:t>
            </a:r>
          </a:p>
          <a:p>
            <a:pPr marL="214313" indent="-214313">
              <a:buFont typeface="Arial" panose="020B0604020202020204" pitchFamily="34" charset="0"/>
              <a:buChar char="•"/>
            </a:pPr>
            <a:endParaRPr lang="en-US" sz="1600" dirty="0">
              <a:solidFill>
                <a:srgbClr val="FF0000"/>
              </a:solidFill>
            </a:endParaRPr>
          </a:p>
        </p:txBody>
      </p:sp>
      <p:sp>
        <p:nvSpPr>
          <p:cNvPr id="10" name="Rounded Rectangle 9">
            <a:extLst>
              <a:ext uri="{FF2B5EF4-FFF2-40B4-BE49-F238E27FC236}">
                <a16:creationId xmlns:a16="http://schemas.microsoft.com/office/drawing/2014/main" id="{D7CD401C-F428-4141-8E89-0E31E14B7812}"/>
              </a:ext>
            </a:extLst>
          </p:cNvPr>
          <p:cNvSpPr/>
          <p:nvPr/>
        </p:nvSpPr>
        <p:spPr>
          <a:xfrm>
            <a:off x="3436143" y="1960960"/>
            <a:ext cx="2389585" cy="46224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11" name="TextBox 10">
            <a:extLst>
              <a:ext uri="{FF2B5EF4-FFF2-40B4-BE49-F238E27FC236}">
                <a16:creationId xmlns:a16="http://schemas.microsoft.com/office/drawing/2014/main" id="{38F1C2B0-F0BA-8547-ADA5-47A7C64A57C7}"/>
              </a:ext>
            </a:extLst>
          </p:cNvPr>
          <p:cNvSpPr txBox="1"/>
          <p:nvPr/>
        </p:nvSpPr>
        <p:spPr>
          <a:xfrm>
            <a:off x="3436143" y="1471657"/>
            <a:ext cx="1960067"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Fast-RCNN</a:t>
            </a:r>
          </a:p>
        </p:txBody>
      </p:sp>
      <p:sp>
        <p:nvSpPr>
          <p:cNvPr id="13" name="TextBox 12">
            <a:extLst>
              <a:ext uri="{FF2B5EF4-FFF2-40B4-BE49-F238E27FC236}">
                <a16:creationId xmlns:a16="http://schemas.microsoft.com/office/drawing/2014/main" id="{CA01C626-DE26-F446-A196-B8DEF81AB630}"/>
              </a:ext>
            </a:extLst>
          </p:cNvPr>
          <p:cNvSpPr txBox="1"/>
          <p:nvPr/>
        </p:nvSpPr>
        <p:spPr>
          <a:xfrm>
            <a:off x="3491510" y="3117043"/>
            <a:ext cx="2271713" cy="507831"/>
          </a:xfrm>
          <a:prstGeom prst="rect">
            <a:avLst/>
          </a:prstGeom>
          <a:noFill/>
        </p:spPr>
        <p:txBody>
          <a:bodyPr wrap="square" rtlCol="0">
            <a:spAutoFit/>
          </a:bodyPr>
          <a:lstStyle/>
          <a:p>
            <a:pPr algn="ctr"/>
            <a:endParaRPr lang="en-US" sz="1350" dirty="0">
              <a:solidFill>
                <a:srgbClr val="FF0000"/>
              </a:solidFill>
            </a:endParaRPr>
          </a:p>
          <a:p>
            <a:pPr marL="214313" indent="-214313">
              <a:buFont typeface="Arial" panose="020B0604020202020204" pitchFamily="34" charset="0"/>
              <a:buChar char="•"/>
            </a:pPr>
            <a:endParaRPr lang="en-US" sz="1350" dirty="0">
              <a:solidFill>
                <a:srgbClr val="FF0000"/>
              </a:solidFill>
            </a:endParaRPr>
          </a:p>
        </p:txBody>
      </p:sp>
      <p:sp>
        <p:nvSpPr>
          <p:cNvPr id="18" name="Right Arrow 17">
            <a:extLst>
              <a:ext uri="{FF2B5EF4-FFF2-40B4-BE49-F238E27FC236}">
                <a16:creationId xmlns:a16="http://schemas.microsoft.com/office/drawing/2014/main" id="{9431F97A-8DA0-F541-B8D3-6E1662F3651F}"/>
              </a:ext>
            </a:extLst>
          </p:cNvPr>
          <p:cNvSpPr/>
          <p:nvPr/>
        </p:nvSpPr>
        <p:spPr>
          <a:xfrm>
            <a:off x="3152180" y="3429000"/>
            <a:ext cx="214313" cy="23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F4C73714-97A6-424C-A0BD-4DB43A42FB14}"/>
              </a:ext>
            </a:extLst>
          </p:cNvPr>
          <p:cNvSpPr txBox="1"/>
          <p:nvPr/>
        </p:nvSpPr>
        <p:spPr>
          <a:xfrm>
            <a:off x="4368403" y="3117042"/>
            <a:ext cx="1632347" cy="784830"/>
          </a:xfrm>
          <a:prstGeom prst="rect">
            <a:avLst/>
          </a:prstGeom>
          <a:noFill/>
        </p:spPr>
        <p:txBody>
          <a:bodyPr wrap="square" rtlCol="0">
            <a:spAutoFit/>
          </a:bodyPr>
          <a:lstStyle/>
          <a:p>
            <a:r>
              <a:rPr lang="en-US" sz="4500" dirty="0">
                <a:solidFill>
                  <a:srgbClr val="FF0000"/>
                </a:solidFill>
              </a:rPr>
              <a:t>?</a:t>
            </a:r>
          </a:p>
        </p:txBody>
      </p:sp>
      <p:sp>
        <p:nvSpPr>
          <p:cNvPr id="12" name="Title 1">
            <a:extLst>
              <a:ext uri="{FF2B5EF4-FFF2-40B4-BE49-F238E27FC236}">
                <a16:creationId xmlns:a16="http://schemas.microsoft.com/office/drawing/2014/main" id="{B4FD5984-9843-D246-88B9-2F52FDE70114}"/>
              </a:ext>
            </a:extLst>
          </p:cNvPr>
          <p:cNvSpPr txBox="1">
            <a:spLocks/>
          </p:cNvSpPr>
          <p:nvPr/>
        </p:nvSpPr>
        <p:spPr>
          <a:xfrm>
            <a:off x="381000" y="656541"/>
            <a:ext cx="8229600" cy="698928"/>
          </a:xfrm>
          <a:prstGeom prst="rect">
            <a:avLst/>
          </a:prstGeom>
        </p:spPr>
        <p:txBody>
          <a:bodyPr>
            <a:normAutofit lnSpcReduction="10000"/>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US" dirty="0">
                <a:solidFill>
                  <a:srgbClr val="0070C0"/>
                </a:solidFill>
                <a:latin typeface="Arial" panose="020B0604020202020204" pitchFamily="34" charset="0"/>
              </a:rPr>
              <a:t>RCNN</a:t>
            </a:r>
          </a:p>
        </p:txBody>
      </p:sp>
      <p:sp>
        <p:nvSpPr>
          <p:cNvPr id="2" name="Slide Number Placeholder 1">
            <a:extLst>
              <a:ext uri="{FF2B5EF4-FFF2-40B4-BE49-F238E27FC236}">
                <a16:creationId xmlns:a16="http://schemas.microsoft.com/office/drawing/2014/main" id="{437DB3A5-71B0-4044-A62F-992DB88BC0D9}"/>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38</a:t>
            </a:fld>
            <a:endParaRPr lang="en-US" b="1" kern="1200">
              <a:ea typeface="+mn-ea"/>
              <a:cs typeface="+mn-cs"/>
            </a:endParaRPr>
          </a:p>
        </p:txBody>
      </p:sp>
    </p:spTree>
    <p:extLst>
      <p:ext uri="{BB962C8B-B14F-4D97-AF65-F5344CB8AC3E}">
        <p14:creationId xmlns:p14="http://schemas.microsoft.com/office/powerpoint/2010/main" val="41451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P spid="18"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5A0D9F-8814-4C00-9FEA-F565B8C371A0}"/>
              </a:ext>
            </a:extLst>
          </p:cNvPr>
          <p:cNvSpPr>
            <a:spLocks noGrp="1"/>
          </p:cNvSpPr>
          <p:nvPr>
            <p:ph type="title"/>
          </p:nvPr>
        </p:nvSpPr>
        <p:spPr/>
        <p:txBody>
          <a:bodyPr>
            <a:normAutofit fontScale="90000"/>
          </a:bodyPr>
          <a:lstStyle/>
          <a:p>
            <a:r>
              <a:rPr lang="en-US" sz="4400" dirty="0">
                <a:solidFill>
                  <a:srgbClr val="0070C0"/>
                </a:solidFill>
              </a:rPr>
              <a:t>2015: Fast R-CNN - Speeding up and Simplifying R-CNN</a:t>
            </a:r>
            <a:br>
              <a:rPr lang="en-US" sz="2100" b="1" dirty="0">
                <a:solidFill>
                  <a:srgbClr val="0070C0"/>
                </a:solidFill>
              </a:rPr>
            </a:br>
            <a:endParaRPr lang="it-IT" sz="2100" dirty="0">
              <a:solidFill>
                <a:srgbClr val="0070C0"/>
              </a:solidFill>
            </a:endParaRPr>
          </a:p>
        </p:txBody>
      </p:sp>
      <p:sp>
        <p:nvSpPr>
          <p:cNvPr id="3" name="Slide Number Placeholder 2">
            <a:extLst>
              <a:ext uri="{FF2B5EF4-FFF2-40B4-BE49-F238E27FC236}">
                <a16:creationId xmlns:a16="http://schemas.microsoft.com/office/drawing/2014/main" id="{1DDF28A7-93E2-C34D-8357-1E5A914DD25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39</a:t>
            </a:fld>
            <a:endParaRPr lang="en-US" b="1" kern="1200">
              <a:ea typeface="+mn-ea"/>
              <a:cs typeface="+mn-cs"/>
            </a:endParaRPr>
          </a:p>
        </p:txBody>
      </p:sp>
      <p:sp>
        <p:nvSpPr>
          <p:cNvPr id="7" name="CasellaDiTesto 6"/>
          <p:cNvSpPr txBox="1"/>
          <p:nvPr/>
        </p:nvSpPr>
        <p:spPr>
          <a:xfrm>
            <a:off x="521434" y="2461606"/>
            <a:ext cx="7924800" cy="461665"/>
          </a:xfrm>
          <a:prstGeom prst="rect">
            <a:avLst/>
          </a:prstGeom>
          <a:noFill/>
        </p:spPr>
        <p:txBody>
          <a:bodyPr wrap="square" rtlCol="0">
            <a:spAutoFit/>
          </a:bodyPr>
          <a:lstStyle/>
          <a:p>
            <a:r>
              <a:rPr lang="it-IT" sz="2400" b="1" dirty="0"/>
              <a:t>Input</a:t>
            </a:r>
            <a:r>
              <a:rPr lang="it-IT" sz="2400" dirty="0"/>
              <a:t>:  </a:t>
            </a:r>
            <a:r>
              <a:rPr lang="en-US" sz="2400" dirty="0"/>
              <a:t> an entire image and a set of object proposals</a:t>
            </a:r>
            <a:endParaRPr lang="it-IT" sz="2400" dirty="0"/>
          </a:p>
        </p:txBody>
      </p:sp>
      <p:sp>
        <p:nvSpPr>
          <p:cNvPr id="8" name="Rettangolo 7"/>
          <p:cNvSpPr/>
          <p:nvPr/>
        </p:nvSpPr>
        <p:spPr>
          <a:xfrm>
            <a:off x="486798" y="3429000"/>
            <a:ext cx="8170403" cy="1754326"/>
          </a:xfrm>
          <a:prstGeom prst="rect">
            <a:avLst/>
          </a:prstGeom>
        </p:spPr>
        <p:txBody>
          <a:bodyPr wrap="square">
            <a:spAutoFit/>
          </a:bodyPr>
          <a:lstStyle/>
          <a:p>
            <a:pPr marL="214298" indent="-214298">
              <a:buFont typeface="Arial" panose="020B0604020202020204" pitchFamily="34" charset="0"/>
              <a:buChar char="•"/>
            </a:pPr>
            <a:r>
              <a:rPr lang="it-IT" dirty="0"/>
              <a:t>The network </a:t>
            </a:r>
            <a:r>
              <a:rPr lang="it-IT" dirty="0" err="1"/>
              <a:t>ﬁrst</a:t>
            </a:r>
            <a:r>
              <a:rPr lang="it-IT" dirty="0"/>
              <a:t> </a:t>
            </a:r>
            <a:r>
              <a:rPr lang="it-IT" dirty="0" err="1"/>
              <a:t>processes</a:t>
            </a:r>
            <a:r>
              <a:rPr lang="it-IT" dirty="0"/>
              <a:t> the </a:t>
            </a:r>
            <a:r>
              <a:rPr lang="it-IT" b="1" dirty="0" err="1"/>
              <a:t>whole</a:t>
            </a:r>
            <a:r>
              <a:rPr lang="it-IT" b="1" dirty="0"/>
              <a:t> image </a:t>
            </a:r>
            <a:r>
              <a:rPr lang="it-IT" dirty="0"/>
              <a:t>with </a:t>
            </a:r>
            <a:r>
              <a:rPr lang="it-IT" dirty="0" err="1"/>
              <a:t>several</a:t>
            </a:r>
            <a:r>
              <a:rPr lang="it-IT" dirty="0"/>
              <a:t> </a:t>
            </a:r>
            <a:r>
              <a:rPr lang="it-IT" dirty="0" err="1"/>
              <a:t>convolutional</a:t>
            </a:r>
            <a:r>
              <a:rPr lang="it-IT" dirty="0"/>
              <a:t> (</a:t>
            </a:r>
            <a:r>
              <a:rPr lang="it-IT" dirty="0" err="1"/>
              <a:t>conv</a:t>
            </a:r>
            <a:r>
              <a:rPr lang="it-IT" dirty="0"/>
              <a:t>) and </a:t>
            </a:r>
            <a:r>
              <a:rPr lang="it-IT" dirty="0" err="1"/>
              <a:t>max</a:t>
            </a:r>
            <a:r>
              <a:rPr lang="it-IT" dirty="0"/>
              <a:t> </a:t>
            </a:r>
            <a:r>
              <a:rPr lang="it-IT" dirty="0" err="1"/>
              <a:t>pooling</a:t>
            </a:r>
            <a:r>
              <a:rPr lang="it-IT" dirty="0"/>
              <a:t> </a:t>
            </a:r>
            <a:r>
              <a:rPr lang="it-IT" dirty="0" err="1"/>
              <a:t>layers</a:t>
            </a:r>
            <a:r>
              <a:rPr lang="it-IT" dirty="0"/>
              <a:t> to produce a </a:t>
            </a:r>
            <a:r>
              <a:rPr lang="it-IT" dirty="0" err="1"/>
              <a:t>conv</a:t>
            </a:r>
            <a:r>
              <a:rPr lang="it-IT" dirty="0"/>
              <a:t> </a:t>
            </a:r>
            <a:r>
              <a:rPr lang="it-IT" dirty="0" err="1"/>
              <a:t>feature</a:t>
            </a:r>
            <a:r>
              <a:rPr lang="it-IT" dirty="0"/>
              <a:t> </a:t>
            </a:r>
            <a:r>
              <a:rPr lang="it-IT" dirty="0" err="1"/>
              <a:t>map</a:t>
            </a:r>
            <a:r>
              <a:rPr lang="it-IT" dirty="0"/>
              <a:t>. </a:t>
            </a:r>
          </a:p>
          <a:p>
            <a:endParaRPr lang="it-IT" dirty="0"/>
          </a:p>
          <a:p>
            <a:endParaRPr lang="it-IT" dirty="0"/>
          </a:p>
          <a:p>
            <a:pPr marL="214298" indent="-214298">
              <a:buFont typeface="Arial" panose="020B0604020202020204" pitchFamily="34" charset="0"/>
              <a:buChar char="•"/>
            </a:pPr>
            <a:r>
              <a:rPr lang="it-IT" dirty="0" err="1"/>
              <a:t>Then</a:t>
            </a:r>
            <a:r>
              <a:rPr lang="it-IT" dirty="0"/>
              <a:t>, for </a:t>
            </a:r>
            <a:r>
              <a:rPr lang="it-IT" dirty="0" err="1"/>
              <a:t>each</a:t>
            </a:r>
            <a:r>
              <a:rPr lang="it-IT" dirty="0"/>
              <a:t> </a:t>
            </a:r>
            <a:r>
              <a:rPr lang="it-IT" dirty="0" err="1"/>
              <a:t>object</a:t>
            </a:r>
            <a:r>
              <a:rPr lang="it-IT" dirty="0"/>
              <a:t> </a:t>
            </a:r>
            <a:r>
              <a:rPr lang="it-IT" dirty="0" err="1"/>
              <a:t>proposal</a:t>
            </a:r>
            <a:r>
              <a:rPr lang="it-IT" dirty="0"/>
              <a:t> a </a:t>
            </a:r>
            <a:r>
              <a:rPr lang="it-IT" dirty="0" err="1"/>
              <a:t>region</a:t>
            </a:r>
            <a:r>
              <a:rPr lang="it-IT" dirty="0"/>
              <a:t> of </a:t>
            </a:r>
            <a:r>
              <a:rPr lang="it-IT" dirty="0" err="1"/>
              <a:t>interest</a:t>
            </a:r>
            <a:r>
              <a:rPr lang="it-IT" dirty="0"/>
              <a:t> </a:t>
            </a:r>
            <a:r>
              <a:rPr lang="it-IT" b="1" dirty="0"/>
              <a:t>(</a:t>
            </a:r>
            <a:r>
              <a:rPr lang="it-IT" b="1" dirty="0" err="1"/>
              <a:t>RoI</a:t>
            </a:r>
            <a:r>
              <a:rPr lang="it-IT" b="1" dirty="0"/>
              <a:t>) </a:t>
            </a:r>
            <a:r>
              <a:rPr lang="it-IT" b="1" dirty="0" err="1"/>
              <a:t>pooling</a:t>
            </a:r>
            <a:r>
              <a:rPr lang="it-IT" b="1" dirty="0"/>
              <a:t> </a:t>
            </a:r>
            <a:r>
              <a:rPr lang="it-IT" b="1" dirty="0" err="1"/>
              <a:t>layer</a:t>
            </a:r>
            <a:r>
              <a:rPr lang="it-IT" b="1" dirty="0"/>
              <a:t> </a:t>
            </a:r>
            <a:r>
              <a:rPr lang="it-IT" dirty="0" err="1"/>
              <a:t>extracts</a:t>
            </a:r>
            <a:r>
              <a:rPr lang="it-IT" dirty="0"/>
              <a:t> a </a:t>
            </a:r>
            <a:r>
              <a:rPr lang="it-IT" dirty="0" err="1"/>
              <a:t>ﬁxed-length</a:t>
            </a:r>
            <a:r>
              <a:rPr lang="it-IT" dirty="0"/>
              <a:t> </a:t>
            </a:r>
            <a:r>
              <a:rPr lang="it-IT" dirty="0" err="1"/>
              <a:t>feature</a:t>
            </a:r>
            <a:r>
              <a:rPr lang="it-IT" dirty="0"/>
              <a:t> </a:t>
            </a:r>
            <a:r>
              <a:rPr lang="it-IT" dirty="0" err="1"/>
              <a:t>vector</a:t>
            </a:r>
            <a:r>
              <a:rPr lang="it-IT" dirty="0"/>
              <a:t> from the </a:t>
            </a:r>
            <a:r>
              <a:rPr lang="it-IT" dirty="0" err="1"/>
              <a:t>feature</a:t>
            </a:r>
            <a:r>
              <a:rPr lang="it-IT" dirty="0"/>
              <a:t> </a:t>
            </a:r>
            <a:r>
              <a:rPr lang="it-IT" dirty="0" err="1"/>
              <a:t>map</a:t>
            </a:r>
            <a:r>
              <a:rPr lang="it-IT" dirty="0"/>
              <a:t>.</a:t>
            </a:r>
          </a:p>
        </p:txBody>
      </p:sp>
    </p:spTree>
    <p:extLst>
      <p:ext uri="{BB962C8B-B14F-4D97-AF65-F5344CB8AC3E}">
        <p14:creationId xmlns:p14="http://schemas.microsoft.com/office/powerpoint/2010/main" val="346846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a:t>
            </a:r>
          </a:p>
        </p:txBody>
      </p:sp>
      <p:pic>
        <p:nvPicPr>
          <p:cNvPr id="5" name="Picture 4"/>
          <p:cNvPicPr>
            <a:picLocks noChangeAspect="1"/>
          </p:cNvPicPr>
          <p:nvPr/>
        </p:nvPicPr>
        <p:blipFill rotWithShape="1">
          <a:blip r:embed="rId3"/>
          <a:srcRect l="3073" t="-417" r="5174" b="12348"/>
          <a:stretch/>
        </p:blipFill>
        <p:spPr>
          <a:xfrm>
            <a:off x="978196" y="2218217"/>
            <a:ext cx="4444409" cy="2711303"/>
          </a:xfrm>
          <a:prstGeom prst="rect">
            <a:avLst/>
          </a:prstGeom>
        </p:spPr>
      </p:pic>
      <p:grpSp>
        <p:nvGrpSpPr>
          <p:cNvPr id="10" name="Group 9"/>
          <p:cNvGrpSpPr/>
          <p:nvPr/>
        </p:nvGrpSpPr>
        <p:grpSpPr>
          <a:xfrm>
            <a:off x="1140804" y="2146202"/>
            <a:ext cx="4013143" cy="1593061"/>
            <a:chOff x="1140803" y="1288952"/>
            <a:chExt cx="4013142" cy="1593061"/>
          </a:xfrm>
        </p:grpSpPr>
        <p:sp>
          <p:nvSpPr>
            <p:cNvPr id="6" name="Rectangle 5"/>
            <p:cNvSpPr/>
            <p:nvPr/>
          </p:nvSpPr>
          <p:spPr>
            <a:xfrm>
              <a:off x="1140803" y="2390846"/>
              <a:ext cx="2466752" cy="369330"/>
            </a:xfrm>
            <a:prstGeom prst="rect">
              <a:avLst/>
            </a:prstGeom>
            <a:noFill/>
            <a:ln w="38100" cap="flat">
              <a:solidFill>
                <a:srgbClr val="FFFF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7" name="Rectangle 6"/>
            <p:cNvSpPr/>
            <p:nvPr/>
          </p:nvSpPr>
          <p:spPr>
            <a:xfrm>
              <a:off x="4186207" y="2512683"/>
              <a:ext cx="967738" cy="369330"/>
            </a:xfrm>
            <a:prstGeom prst="rect">
              <a:avLst/>
            </a:prstGeom>
            <a:noFill/>
            <a:ln w="38100" cap="flat">
              <a:solidFill>
                <a:srgbClr val="FFC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8" name="TextBox 7"/>
            <p:cNvSpPr txBox="1"/>
            <p:nvPr/>
          </p:nvSpPr>
          <p:spPr>
            <a:xfrm>
              <a:off x="4157120" y="1845390"/>
              <a:ext cx="40010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FFC000"/>
                  </a:solidFill>
                  <a:latin typeface="Arial" panose="020B0604020202020204" pitchFamily="34" charset="0"/>
                  <a:ea typeface="Calibri"/>
                  <a:cs typeface="Arial" panose="020B0604020202020204" pitchFamily="34" charset="0"/>
                  <a:sym typeface="Calibri"/>
                </a:rPr>
                <a:t>cat</a:t>
              </a:r>
            </a:p>
          </p:txBody>
        </p:sp>
        <p:sp>
          <p:nvSpPr>
            <p:cNvPr id="9" name="TextBox 8"/>
            <p:cNvSpPr txBox="1"/>
            <p:nvPr/>
          </p:nvSpPr>
          <p:spPr>
            <a:xfrm>
              <a:off x="1180215" y="1288952"/>
              <a:ext cx="553996"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FFFF00"/>
                  </a:solidFill>
                  <a:latin typeface="Arial" panose="020B0604020202020204" pitchFamily="34" charset="0"/>
                  <a:ea typeface="Calibri"/>
                  <a:cs typeface="Arial" panose="020B0604020202020204" pitchFamily="34" charset="0"/>
                  <a:sym typeface="Calibri"/>
                </a:rPr>
                <a:t>deer</a:t>
              </a:r>
            </a:p>
          </p:txBody>
        </p:sp>
      </p:grpSp>
      <p:sp>
        <p:nvSpPr>
          <p:cNvPr id="3" name="Rectangle 2">
            <a:extLst>
              <a:ext uri="{FF2B5EF4-FFF2-40B4-BE49-F238E27FC236}">
                <a16:creationId xmlns:a16="http://schemas.microsoft.com/office/drawing/2014/main" id="{956A6E6E-E8ED-441A-B9D8-E9B17F900DA6}"/>
              </a:ext>
            </a:extLst>
          </p:cNvPr>
          <p:cNvSpPr/>
          <p:nvPr/>
        </p:nvSpPr>
        <p:spPr>
          <a:xfrm>
            <a:off x="3775435" y="1920480"/>
            <a:ext cx="1781497" cy="324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953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Fast-RCNN</a:t>
            </a:r>
          </a:p>
        </p:txBody>
      </p:sp>
      <p:sp>
        <p:nvSpPr>
          <p:cNvPr id="5" name="Content Placeholder 4">
            <a:extLst>
              <a:ext uri="{FF2B5EF4-FFF2-40B4-BE49-F238E27FC236}">
                <a16:creationId xmlns:a16="http://schemas.microsoft.com/office/drawing/2014/main" id="{E7B28780-D32D-AC42-909A-3754888B241C}"/>
              </a:ext>
            </a:extLst>
          </p:cNvPr>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57228" y="1666762"/>
            <a:ext cx="8829544" cy="3524475"/>
          </a:xfrm>
          <a:prstGeom prst="rect">
            <a:avLst/>
          </a:prstGeom>
        </p:spPr>
      </p:pic>
      <p:sp>
        <p:nvSpPr>
          <p:cNvPr id="7" name="Rectangle 6"/>
          <p:cNvSpPr/>
          <p:nvPr/>
        </p:nvSpPr>
        <p:spPr>
          <a:xfrm>
            <a:off x="685800" y="6421778"/>
            <a:ext cx="7086600" cy="323165"/>
          </a:xfrm>
          <a:prstGeom prst="rect">
            <a:avLst/>
          </a:prstGeom>
        </p:spPr>
        <p:txBody>
          <a:bodyPr wrap="square">
            <a:spAutoFit/>
          </a:bodyPr>
          <a:lstStyle/>
          <a:p>
            <a:r>
              <a:rPr lang="en-US" sz="1500" dirty="0"/>
              <a:t>Fast R-CNN. </a:t>
            </a:r>
            <a:r>
              <a:rPr lang="en-US" sz="1500" dirty="0" err="1"/>
              <a:t>Girshick</a:t>
            </a:r>
            <a:r>
              <a:rPr lang="en-US" sz="1500" dirty="0"/>
              <a:t>. ICCV 2015. </a:t>
            </a:r>
            <a:r>
              <a:rPr lang="en-US" sz="1500" dirty="0">
                <a:hlinkClick r:id="rId3"/>
              </a:rPr>
              <a:t>https://arxiv.org/abs/1504.08083</a:t>
            </a:r>
            <a:endParaRPr lang="en-US" sz="1500" dirty="0"/>
          </a:p>
        </p:txBody>
      </p:sp>
      <p:sp>
        <p:nvSpPr>
          <p:cNvPr id="8" name="TextBox 7"/>
          <p:cNvSpPr txBox="1"/>
          <p:nvPr/>
        </p:nvSpPr>
        <p:spPr>
          <a:xfrm>
            <a:off x="304800" y="5652388"/>
            <a:ext cx="910713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189" latinLnBrk="1" hangingPunct="0"/>
            <a:r>
              <a:rPr lang="en-US" sz="2800" b="1" dirty="0">
                <a:solidFill>
                  <a:srgbClr val="0070C0"/>
                </a:solidFill>
                <a:latin typeface="Arial" panose="020B0604020202020204" pitchFamily="34" charset="0"/>
                <a:ea typeface="Calibri"/>
                <a:cs typeface="Arial" panose="020B0604020202020204" pitchFamily="34" charset="0"/>
                <a:sym typeface="Calibri"/>
              </a:rPr>
              <a:t>Idea: </a:t>
            </a:r>
            <a:r>
              <a:rPr lang="en-US" sz="2000" b="1" dirty="0">
                <a:latin typeface="Arial" panose="020B0604020202020204" pitchFamily="34" charset="0"/>
                <a:ea typeface="Calibri"/>
                <a:cs typeface="Arial" panose="020B0604020202020204" pitchFamily="34" charset="0"/>
                <a:sym typeface="Calibri"/>
              </a:rPr>
              <a:t>No need to recompute features for every box independently</a:t>
            </a:r>
          </a:p>
        </p:txBody>
      </p:sp>
    </p:spTree>
    <p:extLst>
      <p:ext uri="{BB962C8B-B14F-4D97-AF65-F5344CB8AC3E}">
        <p14:creationId xmlns:p14="http://schemas.microsoft.com/office/powerpoint/2010/main" val="332461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Fast-RCNN</a:t>
            </a:r>
          </a:p>
        </p:txBody>
      </p:sp>
      <p:pic>
        <p:nvPicPr>
          <p:cNvPr id="7" name="Imagen 6" descr="Diagrama&#10;&#10;Descripción generada automáticamente">
            <a:extLst>
              <a:ext uri="{FF2B5EF4-FFF2-40B4-BE49-F238E27FC236}">
                <a16:creationId xmlns:a16="http://schemas.microsoft.com/office/drawing/2014/main" id="{B5BDCA88-1771-6AD1-6B42-BFCC02045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72527"/>
            <a:ext cx="7454339" cy="4487385"/>
          </a:xfrm>
          <a:prstGeom prst="rect">
            <a:avLst/>
          </a:prstGeom>
        </p:spPr>
      </p:pic>
    </p:spTree>
    <p:extLst>
      <p:ext uri="{BB962C8B-B14F-4D97-AF65-F5344CB8AC3E}">
        <p14:creationId xmlns:p14="http://schemas.microsoft.com/office/powerpoint/2010/main" val="210661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090581" y="4495800"/>
            <a:ext cx="5676876" cy="2175996"/>
          </a:xfrm>
          <a:prstGeom prst="rect">
            <a:avLst/>
          </a:prstGeom>
        </p:spPr>
      </p:pic>
      <p:sp>
        <p:nvSpPr>
          <p:cNvPr id="5" name="Rettangolo 4"/>
          <p:cNvSpPr/>
          <p:nvPr/>
        </p:nvSpPr>
        <p:spPr>
          <a:xfrm>
            <a:off x="196746" y="1495070"/>
            <a:ext cx="8947254" cy="2862322"/>
          </a:xfrm>
          <a:prstGeom prst="rect">
            <a:avLst/>
          </a:prstGeom>
        </p:spPr>
        <p:txBody>
          <a:bodyPr wrap="square">
            <a:spAutoFit/>
          </a:bodyPr>
          <a:lstStyle/>
          <a:p>
            <a:r>
              <a:rPr lang="it-IT" dirty="0" err="1"/>
              <a:t>Fully</a:t>
            </a:r>
            <a:r>
              <a:rPr lang="it-IT" dirty="0"/>
              <a:t> </a:t>
            </a:r>
            <a:r>
              <a:rPr lang="it-IT" dirty="0" err="1"/>
              <a:t>connected</a:t>
            </a:r>
            <a:r>
              <a:rPr lang="it-IT" dirty="0"/>
              <a:t> (</a:t>
            </a:r>
            <a:r>
              <a:rPr lang="it-IT" dirty="0" err="1"/>
              <a:t>fc</a:t>
            </a:r>
            <a:r>
              <a:rPr lang="it-IT" dirty="0"/>
              <a:t>) </a:t>
            </a:r>
            <a:r>
              <a:rPr lang="it-IT" dirty="0" err="1"/>
              <a:t>layers</a:t>
            </a:r>
            <a:r>
              <a:rPr lang="it-IT" dirty="0"/>
              <a:t> elaborate </a:t>
            </a:r>
            <a:r>
              <a:rPr lang="it-IT" dirty="0" err="1"/>
              <a:t>feature</a:t>
            </a:r>
            <a:r>
              <a:rPr lang="it-IT" dirty="0"/>
              <a:t> </a:t>
            </a:r>
            <a:r>
              <a:rPr lang="it-IT" dirty="0" err="1"/>
              <a:t>vectors</a:t>
            </a:r>
            <a:r>
              <a:rPr lang="it-IT" dirty="0"/>
              <a:t>, </a:t>
            </a:r>
            <a:r>
              <a:rPr lang="it-IT" dirty="0" err="1"/>
              <a:t>that</a:t>
            </a:r>
            <a:r>
              <a:rPr lang="it-IT" dirty="0"/>
              <a:t> </a:t>
            </a:r>
            <a:r>
              <a:rPr lang="it-IT" dirty="0" err="1"/>
              <a:t>ﬁnally</a:t>
            </a:r>
            <a:r>
              <a:rPr lang="it-IT" dirty="0"/>
              <a:t> </a:t>
            </a:r>
            <a:r>
              <a:rPr lang="it-IT" dirty="0" err="1"/>
              <a:t>branch</a:t>
            </a:r>
            <a:r>
              <a:rPr lang="it-IT" dirty="0"/>
              <a:t> </a:t>
            </a:r>
            <a:r>
              <a:rPr lang="it-IT" dirty="0" err="1"/>
              <a:t>into</a:t>
            </a:r>
            <a:r>
              <a:rPr lang="it-IT" dirty="0"/>
              <a:t> </a:t>
            </a:r>
            <a:r>
              <a:rPr lang="it-IT" dirty="0" err="1"/>
              <a:t>two</a:t>
            </a:r>
            <a:r>
              <a:rPr lang="it-IT" dirty="0"/>
              <a:t> </a:t>
            </a:r>
            <a:r>
              <a:rPr lang="it-IT" dirty="0" err="1"/>
              <a:t>sibling</a:t>
            </a:r>
            <a:r>
              <a:rPr lang="it-IT" dirty="0"/>
              <a:t> output </a:t>
            </a:r>
            <a:r>
              <a:rPr lang="it-IT" dirty="0" err="1"/>
              <a:t>layers</a:t>
            </a:r>
            <a:r>
              <a:rPr lang="it-IT" dirty="0"/>
              <a:t>: 	</a:t>
            </a:r>
          </a:p>
          <a:p>
            <a:r>
              <a:rPr lang="it-IT" dirty="0"/>
              <a:t>	</a:t>
            </a:r>
          </a:p>
          <a:p>
            <a:r>
              <a:rPr lang="it-IT" dirty="0"/>
              <a:t>	- </a:t>
            </a:r>
            <a:r>
              <a:rPr lang="it-IT" dirty="0" err="1"/>
              <a:t>softmax</a:t>
            </a:r>
            <a:r>
              <a:rPr lang="it-IT" dirty="0"/>
              <a:t> </a:t>
            </a:r>
            <a:r>
              <a:rPr lang="it-IT" dirty="0" err="1"/>
              <a:t>probability</a:t>
            </a:r>
            <a:r>
              <a:rPr lang="it-IT" dirty="0"/>
              <a:t> </a:t>
            </a:r>
            <a:r>
              <a:rPr lang="it-IT" dirty="0" err="1"/>
              <a:t>estimates</a:t>
            </a:r>
            <a:r>
              <a:rPr lang="it-IT" dirty="0"/>
              <a:t> over K </a:t>
            </a:r>
            <a:r>
              <a:rPr lang="it-IT" dirty="0" err="1"/>
              <a:t>object</a:t>
            </a:r>
            <a:r>
              <a:rPr lang="it-IT" dirty="0"/>
              <a:t> </a:t>
            </a:r>
            <a:r>
              <a:rPr lang="it-IT" dirty="0" err="1"/>
              <a:t>classes</a:t>
            </a:r>
            <a:r>
              <a:rPr lang="it-IT" dirty="0"/>
              <a:t> plus a catch-all “background” </a:t>
            </a:r>
            <a:r>
              <a:rPr lang="it-IT" dirty="0" err="1"/>
              <a:t>class</a:t>
            </a:r>
            <a:r>
              <a:rPr lang="it-IT" dirty="0"/>
              <a:t> </a:t>
            </a:r>
          </a:p>
          <a:p>
            <a:endParaRPr lang="it-IT" dirty="0"/>
          </a:p>
          <a:p>
            <a:r>
              <a:rPr lang="it-IT" dirty="0"/>
              <a:t>	- </a:t>
            </a:r>
            <a:r>
              <a:rPr lang="it-IT" dirty="0" err="1"/>
              <a:t>another</a:t>
            </a:r>
            <a:r>
              <a:rPr lang="it-IT" dirty="0"/>
              <a:t> </a:t>
            </a:r>
            <a:r>
              <a:rPr lang="it-IT" dirty="0" err="1"/>
              <a:t>layer</a:t>
            </a:r>
            <a:r>
              <a:rPr lang="it-IT" dirty="0"/>
              <a:t> </a:t>
            </a:r>
            <a:r>
              <a:rPr lang="it-IT" dirty="0" err="1"/>
              <a:t>that</a:t>
            </a:r>
            <a:r>
              <a:rPr lang="it-IT" dirty="0"/>
              <a:t> outputs 4*K </a:t>
            </a:r>
            <a:r>
              <a:rPr lang="it-IT" dirty="0" err="1"/>
              <a:t>real-valued</a:t>
            </a:r>
            <a:r>
              <a:rPr lang="it-IT" dirty="0"/>
              <a:t> </a:t>
            </a:r>
            <a:r>
              <a:rPr lang="it-IT" dirty="0" err="1"/>
              <a:t>numbers</a:t>
            </a:r>
            <a:r>
              <a:rPr lang="it-IT" dirty="0"/>
              <a:t>: 4 for </a:t>
            </a:r>
            <a:r>
              <a:rPr lang="it-IT" dirty="0" err="1"/>
              <a:t>each</a:t>
            </a:r>
            <a:r>
              <a:rPr lang="it-IT" dirty="0"/>
              <a:t> of the K </a:t>
            </a:r>
            <a:r>
              <a:rPr lang="it-IT" dirty="0" err="1"/>
              <a:t>object</a:t>
            </a:r>
            <a:r>
              <a:rPr lang="it-IT" dirty="0"/>
              <a:t> classes.</a:t>
            </a:r>
          </a:p>
          <a:p>
            <a:endParaRPr lang="it-IT" dirty="0"/>
          </a:p>
          <a:p>
            <a:r>
              <a:rPr lang="it-IT" dirty="0" err="1"/>
              <a:t>Each</a:t>
            </a:r>
            <a:r>
              <a:rPr lang="it-IT" dirty="0"/>
              <a:t> set of 4 </a:t>
            </a:r>
            <a:r>
              <a:rPr lang="it-IT" dirty="0" err="1"/>
              <a:t>values</a:t>
            </a:r>
            <a:r>
              <a:rPr lang="it-IT" dirty="0"/>
              <a:t> </a:t>
            </a:r>
            <a:r>
              <a:rPr lang="it-IT" dirty="0" err="1"/>
              <a:t>encodes</a:t>
            </a:r>
            <a:r>
              <a:rPr lang="it-IT" dirty="0"/>
              <a:t> </a:t>
            </a:r>
            <a:r>
              <a:rPr lang="it-IT" dirty="0" err="1"/>
              <a:t>reﬁned</a:t>
            </a:r>
            <a:r>
              <a:rPr lang="it-IT" dirty="0"/>
              <a:t> </a:t>
            </a:r>
            <a:r>
              <a:rPr lang="it-IT" dirty="0" err="1"/>
              <a:t>bounding</a:t>
            </a:r>
            <a:r>
              <a:rPr lang="it-IT" dirty="0"/>
              <a:t>-box positions for </a:t>
            </a:r>
            <a:r>
              <a:rPr lang="it-IT" dirty="0" err="1"/>
              <a:t>one</a:t>
            </a:r>
            <a:r>
              <a:rPr lang="it-IT" dirty="0"/>
              <a:t> of the K </a:t>
            </a:r>
            <a:r>
              <a:rPr lang="it-IT" dirty="0" err="1"/>
              <a:t>classes</a:t>
            </a:r>
            <a:r>
              <a:rPr lang="it-IT" dirty="0"/>
              <a:t>.</a:t>
            </a:r>
          </a:p>
        </p:txBody>
      </p:sp>
      <p:sp>
        <p:nvSpPr>
          <p:cNvPr id="8" name="Titolo 1">
            <a:extLst>
              <a:ext uri="{FF2B5EF4-FFF2-40B4-BE49-F238E27FC236}">
                <a16:creationId xmlns:a16="http://schemas.microsoft.com/office/drawing/2014/main" id="{E65A0D9F-8814-4C00-9FEA-F565B8C371A0}"/>
              </a:ext>
            </a:extLst>
          </p:cNvPr>
          <p:cNvSpPr>
            <a:spLocks noGrp="1"/>
          </p:cNvSpPr>
          <p:nvPr>
            <p:ph type="title"/>
          </p:nvPr>
        </p:nvSpPr>
        <p:spPr/>
        <p:txBody>
          <a:bodyPr>
            <a:normAutofit/>
          </a:bodyPr>
          <a:lstStyle/>
          <a:p>
            <a:r>
              <a:rPr lang="en-US" dirty="0">
                <a:solidFill>
                  <a:srgbClr val="0070C0"/>
                </a:solidFill>
              </a:rPr>
              <a:t>OUTPUTS</a:t>
            </a:r>
            <a:endParaRPr lang="it-IT" dirty="0">
              <a:solidFill>
                <a:srgbClr val="0070C0"/>
              </a:solidFill>
            </a:endParaRPr>
          </a:p>
        </p:txBody>
      </p:sp>
      <p:sp>
        <p:nvSpPr>
          <p:cNvPr id="2" name="Slide Number Placeholder 1">
            <a:extLst>
              <a:ext uri="{FF2B5EF4-FFF2-40B4-BE49-F238E27FC236}">
                <a16:creationId xmlns:a16="http://schemas.microsoft.com/office/drawing/2014/main" id="{71E4C49A-51D4-EF46-B443-14F08280EA1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42</a:t>
            </a:fld>
            <a:endParaRPr lang="en-US" b="1" kern="1200">
              <a:ea typeface="+mn-ea"/>
              <a:cs typeface="+mn-cs"/>
            </a:endParaRPr>
          </a:p>
        </p:txBody>
      </p:sp>
      <p:sp>
        <p:nvSpPr>
          <p:cNvPr id="9" name="Ovale 1">
            <a:extLst>
              <a:ext uri="{FF2B5EF4-FFF2-40B4-BE49-F238E27FC236}">
                <a16:creationId xmlns:a16="http://schemas.microsoft.com/office/drawing/2014/main" id="{0044BCF7-321C-B941-ACEC-FB3B1E660F07}"/>
              </a:ext>
            </a:extLst>
          </p:cNvPr>
          <p:cNvSpPr/>
          <p:nvPr/>
        </p:nvSpPr>
        <p:spPr>
          <a:xfrm>
            <a:off x="6858000" y="6297518"/>
            <a:ext cx="1054913" cy="48428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rgbClr val="0070C0"/>
              </a:solidFill>
            </a:endParaRPr>
          </a:p>
        </p:txBody>
      </p:sp>
    </p:spTree>
    <p:extLst>
      <p:ext uri="{BB962C8B-B14F-4D97-AF65-F5344CB8AC3E}">
        <p14:creationId xmlns:p14="http://schemas.microsoft.com/office/powerpoint/2010/main" val="606845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E65A0D9F-8814-4C00-9FEA-F565B8C371A0}"/>
              </a:ext>
            </a:extLst>
          </p:cNvPr>
          <p:cNvSpPr>
            <a:spLocks noGrp="1"/>
          </p:cNvSpPr>
          <p:nvPr>
            <p:ph type="title"/>
          </p:nvPr>
        </p:nvSpPr>
        <p:spPr/>
        <p:txBody>
          <a:bodyPr>
            <a:normAutofit/>
          </a:bodyPr>
          <a:lstStyle/>
          <a:p>
            <a:r>
              <a:rPr lang="en-US" dirty="0">
                <a:solidFill>
                  <a:srgbClr val="0070C0"/>
                </a:solidFill>
              </a:rPr>
              <a:t>OUTPUTS</a:t>
            </a:r>
            <a:endParaRPr lang="it-IT" dirty="0">
              <a:solidFill>
                <a:srgbClr val="0070C0"/>
              </a:solidFill>
            </a:endParaRPr>
          </a:p>
        </p:txBody>
      </p:sp>
      <p:sp>
        <p:nvSpPr>
          <p:cNvPr id="2" name="Slide Number Placeholder 1">
            <a:extLst>
              <a:ext uri="{FF2B5EF4-FFF2-40B4-BE49-F238E27FC236}">
                <a16:creationId xmlns:a16="http://schemas.microsoft.com/office/drawing/2014/main" id="{1F315922-2C92-B54B-A22F-9C209ED9E55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43</a:t>
            </a:fld>
            <a:endParaRPr lang="en-US" b="1" kern="1200">
              <a:ea typeface="+mn-ea"/>
              <a:cs typeface="+mn-cs"/>
            </a:endParaRPr>
          </a:p>
        </p:txBody>
      </p:sp>
      <p:sp>
        <p:nvSpPr>
          <p:cNvPr id="10" name="Rettangolo 9"/>
          <p:cNvSpPr/>
          <p:nvPr/>
        </p:nvSpPr>
        <p:spPr>
          <a:xfrm>
            <a:off x="241991" y="1520137"/>
            <a:ext cx="8660017" cy="2862322"/>
          </a:xfrm>
          <a:prstGeom prst="rect">
            <a:avLst/>
          </a:prstGeom>
        </p:spPr>
        <p:txBody>
          <a:bodyPr wrap="square">
            <a:spAutoFit/>
          </a:bodyPr>
          <a:lstStyle/>
          <a:p>
            <a:r>
              <a:rPr lang="en-US" sz="2000" dirty="0"/>
              <a:t>Jointly train the CNN, classifier, and bounding box </a:t>
            </a:r>
            <a:r>
              <a:rPr lang="en-US" sz="2000" dirty="0" err="1"/>
              <a:t>regressor</a:t>
            </a:r>
            <a:r>
              <a:rPr lang="en-US" sz="2000" dirty="0"/>
              <a:t> in a single model:</a:t>
            </a:r>
          </a:p>
          <a:p>
            <a:pPr marL="342900" indent="-342900">
              <a:buFontTx/>
              <a:buChar char="-"/>
            </a:pPr>
            <a:endParaRPr lang="en-US" sz="2000" dirty="0"/>
          </a:p>
          <a:p>
            <a:pPr marL="342900" indent="-342900">
              <a:buFontTx/>
              <a:buChar char="-"/>
            </a:pPr>
            <a:r>
              <a:rPr lang="en-US" sz="2000" dirty="0"/>
              <a:t>Fast R-CNN replaced the one-vs-rest SVM classifiers with a </a:t>
            </a:r>
            <a:r>
              <a:rPr lang="en-US" sz="2000" dirty="0" err="1"/>
              <a:t>softmax</a:t>
            </a:r>
            <a:r>
              <a:rPr lang="en-US" sz="2000" dirty="0"/>
              <a:t> layer on top of the CNN to output a classification (introduce competition among classes). </a:t>
            </a:r>
          </a:p>
          <a:p>
            <a:pPr marL="342900" indent="-342900">
              <a:buFontTx/>
              <a:buChar char="-"/>
            </a:pPr>
            <a:endParaRPr lang="en-US" sz="2000" dirty="0"/>
          </a:p>
          <a:p>
            <a:pPr marL="342900" indent="-342900">
              <a:buFontTx/>
              <a:buChar char="-"/>
            </a:pPr>
            <a:r>
              <a:rPr lang="en-US" sz="2000" dirty="0"/>
              <a:t>It also adds a linear regression layer parallel to the </a:t>
            </a:r>
            <a:r>
              <a:rPr lang="en-US" sz="2000" dirty="0" err="1"/>
              <a:t>softmax</a:t>
            </a:r>
            <a:r>
              <a:rPr lang="en-US" sz="2000" dirty="0"/>
              <a:t> layer to output bounding box coordinates.</a:t>
            </a:r>
            <a:endParaRPr lang="it-IT" sz="2000" dirty="0"/>
          </a:p>
        </p:txBody>
      </p:sp>
      <p:pic>
        <p:nvPicPr>
          <p:cNvPr id="7" name="Immagine 3">
            <a:extLst>
              <a:ext uri="{FF2B5EF4-FFF2-40B4-BE49-F238E27FC236}">
                <a16:creationId xmlns:a16="http://schemas.microsoft.com/office/drawing/2014/main" id="{721CFAD5-D6EE-B14A-9D9E-0A0193FEB52F}"/>
              </a:ext>
            </a:extLst>
          </p:cNvPr>
          <p:cNvPicPr>
            <a:picLocks noChangeAspect="1"/>
          </p:cNvPicPr>
          <p:nvPr/>
        </p:nvPicPr>
        <p:blipFill>
          <a:blip r:embed="rId2"/>
          <a:stretch>
            <a:fillRect/>
          </a:stretch>
        </p:blipFill>
        <p:spPr>
          <a:xfrm>
            <a:off x="2090581" y="4495800"/>
            <a:ext cx="5676876" cy="2175996"/>
          </a:xfrm>
          <a:prstGeom prst="rect">
            <a:avLst/>
          </a:prstGeom>
        </p:spPr>
      </p:pic>
      <p:sp>
        <p:nvSpPr>
          <p:cNvPr id="9" name="Ovale 1">
            <a:extLst>
              <a:ext uri="{FF2B5EF4-FFF2-40B4-BE49-F238E27FC236}">
                <a16:creationId xmlns:a16="http://schemas.microsoft.com/office/drawing/2014/main" id="{D27A7E98-D425-7240-8547-F6B10B01196B}"/>
              </a:ext>
            </a:extLst>
          </p:cNvPr>
          <p:cNvSpPr/>
          <p:nvPr/>
        </p:nvSpPr>
        <p:spPr>
          <a:xfrm>
            <a:off x="6858000" y="6297518"/>
            <a:ext cx="1054913" cy="48428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rgbClr val="0070C0"/>
              </a:solidFill>
            </a:endParaRPr>
          </a:p>
        </p:txBody>
      </p:sp>
    </p:spTree>
    <p:extLst>
      <p:ext uri="{BB962C8B-B14F-4D97-AF65-F5344CB8AC3E}">
        <p14:creationId xmlns:p14="http://schemas.microsoft.com/office/powerpoint/2010/main" val="1505440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65A0D9F-8814-4C00-9FEA-F565B8C371A0}"/>
              </a:ext>
            </a:extLst>
          </p:cNvPr>
          <p:cNvSpPr>
            <a:spLocks noGrp="1"/>
          </p:cNvSpPr>
          <p:nvPr>
            <p:ph type="title"/>
          </p:nvPr>
        </p:nvSpPr>
        <p:spPr/>
        <p:txBody>
          <a:bodyPr>
            <a:noAutofit/>
          </a:bodyPr>
          <a:lstStyle/>
          <a:p>
            <a:r>
              <a:rPr lang="en-US" sz="4400" dirty="0" err="1">
                <a:solidFill>
                  <a:srgbClr val="0070C0"/>
                </a:solidFill>
              </a:rPr>
              <a:t>RoI</a:t>
            </a:r>
            <a:r>
              <a:rPr lang="en-US" sz="4400" dirty="0">
                <a:solidFill>
                  <a:srgbClr val="0070C0"/>
                </a:solidFill>
              </a:rPr>
              <a:t> pooling layer</a:t>
            </a:r>
            <a:endParaRPr lang="it-IT" sz="4400" dirty="0">
              <a:solidFill>
                <a:srgbClr val="0070C0"/>
              </a:solidFill>
            </a:endParaRPr>
          </a:p>
        </p:txBody>
      </p:sp>
      <p:sp>
        <p:nvSpPr>
          <p:cNvPr id="2" name="Slide Number Placeholder 1">
            <a:extLst>
              <a:ext uri="{FF2B5EF4-FFF2-40B4-BE49-F238E27FC236}">
                <a16:creationId xmlns:a16="http://schemas.microsoft.com/office/drawing/2014/main" id="{C21CA59A-EFD1-314B-81E7-3FDD7AE7BA0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44</a:t>
            </a:fld>
            <a:endParaRPr lang="en-US" b="1" kern="1200">
              <a:ea typeface="+mn-ea"/>
              <a:cs typeface="+mn-cs"/>
            </a:endParaRPr>
          </a:p>
        </p:txBody>
      </p:sp>
      <p:sp>
        <p:nvSpPr>
          <p:cNvPr id="5" name="Rettangolo 4"/>
          <p:cNvSpPr/>
          <p:nvPr/>
        </p:nvSpPr>
        <p:spPr>
          <a:xfrm>
            <a:off x="457200" y="1573086"/>
            <a:ext cx="8458200" cy="1015663"/>
          </a:xfrm>
          <a:prstGeom prst="rect">
            <a:avLst/>
          </a:prstGeom>
        </p:spPr>
        <p:txBody>
          <a:bodyPr wrap="square">
            <a:spAutoFit/>
          </a:bodyPr>
          <a:lstStyle/>
          <a:p>
            <a:r>
              <a:rPr lang="it-IT" sz="2000" dirty="0" err="1"/>
              <a:t>Max</a:t>
            </a:r>
            <a:r>
              <a:rPr lang="it-IT" sz="2000" dirty="0"/>
              <a:t> </a:t>
            </a:r>
            <a:r>
              <a:rPr lang="it-IT" sz="2000" dirty="0" err="1"/>
              <a:t>pooling</a:t>
            </a:r>
            <a:r>
              <a:rPr lang="it-IT" sz="2000" dirty="0"/>
              <a:t> to </a:t>
            </a:r>
            <a:r>
              <a:rPr lang="it-IT" sz="2000" dirty="0" err="1"/>
              <a:t>convert</a:t>
            </a:r>
            <a:r>
              <a:rPr lang="it-IT" sz="2000" dirty="0"/>
              <a:t> the </a:t>
            </a:r>
            <a:r>
              <a:rPr lang="it-IT" sz="2000" dirty="0" err="1"/>
              <a:t>features</a:t>
            </a:r>
            <a:r>
              <a:rPr lang="it-IT" sz="2000" dirty="0"/>
              <a:t> inside </a:t>
            </a:r>
            <a:r>
              <a:rPr lang="it-IT" sz="2000" dirty="0" err="1"/>
              <a:t>any</a:t>
            </a:r>
            <a:r>
              <a:rPr lang="it-IT" sz="2000" dirty="0"/>
              <a:t> </a:t>
            </a:r>
            <a:r>
              <a:rPr lang="it-IT" sz="2000" dirty="0" err="1"/>
              <a:t>valid</a:t>
            </a:r>
            <a:r>
              <a:rPr lang="it-IT" sz="2000" dirty="0"/>
              <a:t> </a:t>
            </a:r>
            <a:r>
              <a:rPr lang="it-IT" sz="2000" dirty="0" err="1"/>
              <a:t>region</a:t>
            </a:r>
            <a:r>
              <a:rPr lang="it-IT" sz="2000" dirty="0"/>
              <a:t> of </a:t>
            </a:r>
            <a:r>
              <a:rPr lang="it-IT" sz="2000" dirty="0" err="1"/>
              <a:t>interest</a:t>
            </a:r>
            <a:r>
              <a:rPr lang="it-IT" sz="2000" dirty="0"/>
              <a:t> (</a:t>
            </a:r>
            <a:r>
              <a:rPr lang="it-IT" sz="2000" dirty="0" err="1"/>
              <a:t>region</a:t>
            </a:r>
            <a:r>
              <a:rPr lang="it-IT" sz="2000" dirty="0"/>
              <a:t> </a:t>
            </a:r>
            <a:r>
              <a:rPr lang="it-IT" sz="2000" dirty="0" err="1"/>
              <a:t>proposal</a:t>
            </a:r>
            <a:r>
              <a:rPr lang="it-IT" sz="2000" dirty="0"/>
              <a:t>) </a:t>
            </a:r>
            <a:r>
              <a:rPr lang="it-IT" sz="2000" dirty="0" err="1"/>
              <a:t>into</a:t>
            </a:r>
            <a:r>
              <a:rPr lang="it-IT" sz="2000" dirty="0"/>
              <a:t> a small </a:t>
            </a:r>
            <a:r>
              <a:rPr lang="it-IT" sz="2000" dirty="0" err="1"/>
              <a:t>feature</a:t>
            </a:r>
            <a:r>
              <a:rPr lang="it-IT" sz="2000" dirty="0"/>
              <a:t> </a:t>
            </a:r>
            <a:r>
              <a:rPr lang="it-IT" sz="2000" dirty="0" err="1"/>
              <a:t>map</a:t>
            </a:r>
            <a:r>
              <a:rPr lang="it-IT" sz="2000" dirty="0"/>
              <a:t> with a </a:t>
            </a:r>
            <a:r>
              <a:rPr lang="it-IT" sz="2000" dirty="0" err="1"/>
              <a:t>ﬁxed</a:t>
            </a:r>
            <a:r>
              <a:rPr lang="it-IT" sz="2000" dirty="0"/>
              <a:t> </a:t>
            </a:r>
            <a:r>
              <a:rPr lang="it-IT" sz="2000" dirty="0" err="1"/>
              <a:t>spatial</a:t>
            </a:r>
            <a:r>
              <a:rPr lang="it-IT" sz="2000" dirty="0"/>
              <a:t> </a:t>
            </a:r>
            <a:r>
              <a:rPr lang="it-IT" sz="2000" dirty="0" err="1"/>
              <a:t>extent</a:t>
            </a:r>
            <a:r>
              <a:rPr lang="it-IT" sz="2000" dirty="0"/>
              <a:t> of H ×W (</a:t>
            </a:r>
            <a:r>
              <a:rPr lang="en-US" sz="2000" dirty="0"/>
              <a:t>layer hyper-parameters that are independent of any particular </a:t>
            </a:r>
            <a:r>
              <a:rPr lang="en-US" sz="2000" dirty="0" err="1"/>
              <a:t>RoI</a:t>
            </a:r>
            <a:r>
              <a:rPr lang="en-US" sz="2000" dirty="0"/>
              <a:t>. )</a:t>
            </a:r>
          </a:p>
        </p:txBody>
      </p:sp>
      <p:pic>
        <p:nvPicPr>
          <p:cNvPr id="3" name="Immagine 2">
            <a:extLst>
              <a:ext uri="{FF2B5EF4-FFF2-40B4-BE49-F238E27FC236}">
                <a16:creationId xmlns:a16="http://schemas.microsoft.com/office/drawing/2014/main" id="{44FE87E5-E223-4300-B95A-6B666D834CBA}"/>
              </a:ext>
            </a:extLst>
          </p:cNvPr>
          <p:cNvPicPr>
            <a:picLocks noChangeAspect="1"/>
          </p:cNvPicPr>
          <p:nvPr/>
        </p:nvPicPr>
        <p:blipFill>
          <a:blip r:embed="rId3"/>
          <a:stretch>
            <a:fillRect/>
          </a:stretch>
        </p:blipFill>
        <p:spPr>
          <a:xfrm>
            <a:off x="6165687" y="3543870"/>
            <a:ext cx="1791374" cy="328050"/>
          </a:xfrm>
          <a:prstGeom prst="rect">
            <a:avLst/>
          </a:prstGeom>
        </p:spPr>
      </p:pic>
      <p:pic>
        <p:nvPicPr>
          <p:cNvPr id="9" name="Immagine 8">
            <a:extLst>
              <a:ext uri="{FF2B5EF4-FFF2-40B4-BE49-F238E27FC236}">
                <a16:creationId xmlns:a16="http://schemas.microsoft.com/office/drawing/2014/main" id="{4EE085A7-5EB4-45DF-B46E-55AF1B4256D7}"/>
              </a:ext>
            </a:extLst>
          </p:cNvPr>
          <p:cNvPicPr>
            <a:picLocks noChangeAspect="1"/>
          </p:cNvPicPr>
          <p:nvPr/>
        </p:nvPicPr>
        <p:blipFill>
          <a:blip r:embed="rId4"/>
          <a:stretch>
            <a:fillRect/>
          </a:stretch>
        </p:blipFill>
        <p:spPr>
          <a:xfrm>
            <a:off x="6165687" y="2909544"/>
            <a:ext cx="2016583" cy="327511"/>
          </a:xfrm>
          <a:prstGeom prst="rect">
            <a:avLst/>
          </a:prstGeom>
        </p:spPr>
      </p:pic>
      <p:pic>
        <p:nvPicPr>
          <p:cNvPr id="12" name="Immagine 11">
            <a:extLst>
              <a:ext uri="{FF2B5EF4-FFF2-40B4-BE49-F238E27FC236}">
                <a16:creationId xmlns:a16="http://schemas.microsoft.com/office/drawing/2014/main" id="{51E5F840-84F5-44B5-AA36-9539AE19A253}"/>
              </a:ext>
            </a:extLst>
          </p:cNvPr>
          <p:cNvPicPr>
            <a:picLocks noChangeAspect="1"/>
          </p:cNvPicPr>
          <p:nvPr/>
        </p:nvPicPr>
        <p:blipFill rotWithShape="1">
          <a:blip r:embed="rId5"/>
          <a:srcRect l="45192" r="1" b="-847"/>
          <a:stretch/>
        </p:blipFill>
        <p:spPr>
          <a:xfrm>
            <a:off x="6275291" y="4192715"/>
            <a:ext cx="2469558" cy="1741756"/>
          </a:xfrm>
          <a:prstGeom prst="rect">
            <a:avLst/>
          </a:prstGeom>
        </p:spPr>
      </p:pic>
      <p:pic>
        <p:nvPicPr>
          <p:cNvPr id="3074" name="Picture 2" descr="Region of interest pooling example (pooling sections)">
            <a:extLst>
              <a:ext uri="{FF2B5EF4-FFF2-40B4-BE49-F238E27FC236}">
                <a16:creationId xmlns:a16="http://schemas.microsoft.com/office/drawing/2014/main" id="{3888A49C-8584-394D-9163-BBB6378710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23" y="2588749"/>
            <a:ext cx="2868711" cy="21515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gion of interest pooling example (output)">
            <a:extLst>
              <a:ext uri="{FF2B5EF4-FFF2-40B4-BE49-F238E27FC236}">
                <a16:creationId xmlns:a16="http://schemas.microsoft.com/office/drawing/2014/main" id="{61F4E251-3DEA-5741-835F-9E84BCE33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3245283"/>
            <a:ext cx="889000" cy="889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8D19BD23-5A15-9D48-BA02-422EC12D3C3E}"/>
              </a:ext>
            </a:extLst>
          </p:cNvPr>
          <p:cNvCxnSpPr>
            <a:endCxn id="3074" idx="3"/>
          </p:cNvCxnSpPr>
          <p:nvPr/>
        </p:nvCxnSpPr>
        <p:spPr>
          <a:xfrm>
            <a:off x="2282177" y="3656759"/>
            <a:ext cx="506511" cy="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2189E90-0AB4-1945-ACE7-B788AD956EED}"/>
              </a:ext>
            </a:extLst>
          </p:cNvPr>
          <p:cNvSpPr/>
          <p:nvPr/>
        </p:nvSpPr>
        <p:spPr>
          <a:xfrm>
            <a:off x="507427" y="4926003"/>
            <a:ext cx="4572000" cy="1754326"/>
          </a:xfrm>
          <a:prstGeom prst="rect">
            <a:avLst/>
          </a:prstGeom>
        </p:spPr>
        <p:txBody>
          <a:bodyPr>
            <a:spAutoFit/>
          </a:bodyPr>
          <a:lstStyle/>
          <a:p>
            <a:r>
              <a:rPr lang="en-US" dirty="0"/>
              <a:t>It works by dividing a </a:t>
            </a:r>
            <a:r>
              <a:rPr lang="en-US" dirty="0" err="1"/>
              <a:t>h×w</a:t>
            </a:r>
            <a:r>
              <a:rPr lang="en-US" dirty="0"/>
              <a:t> </a:t>
            </a:r>
            <a:r>
              <a:rPr lang="en-US" dirty="0" err="1"/>
              <a:t>RoI</a:t>
            </a:r>
            <a:r>
              <a:rPr lang="en-US" dirty="0"/>
              <a:t> window into an H × W grid of sub-windows of approximate size      (h/H) × (w/W) and then max-pooling the values in each sub-window into the corresponding output grid cell</a:t>
            </a:r>
            <a:endParaRPr lang="it-IT" dirty="0"/>
          </a:p>
        </p:txBody>
      </p:sp>
    </p:spTree>
    <p:extLst>
      <p:ext uri="{BB962C8B-B14F-4D97-AF65-F5344CB8AC3E}">
        <p14:creationId xmlns:p14="http://schemas.microsoft.com/office/powerpoint/2010/main" val="2380446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E65A0D9F-8814-4C00-9FEA-F565B8C371A0}"/>
              </a:ext>
            </a:extLst>
          </p:cNvPr>
          <p:cNvSpPr txBox="1">
            <a:spLocks/>
          </p:cNvSpPr>
          <p:nvPr/>
        </p:nvSpPr>
        <p:spPr>
          <a:xfrm>
            <a:off x="444067" y="1660886"/>
            <a:ext cx="7259240" cy="37431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it-IT" sz="1800" dirty="0">
              <a:solidFill>
                <a:srgbClr val="0070C0"/>
              </a:solidFill>
            </a:endParaRPr>
          </a:p>
        </p:txBody>
      </p:sp>
      <p:pic>
        <p:nvPicPr>
          <p:cNvPr id="7" name="Immagine 6"/>
          <p:cNvPicPr>
            <a:picLocks noChangeAspect="1"/>
          </p:cNvPicPr>
          <p:nvPr/>
        </p:nvPicPr>
        <p:blipFill>
          <a:blip r:embed="rId3"/>
          <a:stretch>
            <a:fillRect/>
          </a:stretch>
        </p:blipFill>
        <p:spPr>
          <a:xfrm>
            <a:off x="1098448" y="3854721"/>
            <a:ext cx="7582818" cy="791506"/>
          </a:xfrm>
          <a:prstGeom prst="rect">
            <a:avLst/>
          </a:prstGeom>
        </p:spPr>
      </p:pic>
      <p:sp>
        <p:nvSpPr>
          <p:cNvPr id="2" name="CasellaDiTesto 1">
            <a:extLst>
              <a:ext uri="{FF2B5EF4-FFF2-40B4-BE49-F238E27FC236}">
                <a16:creationId xmlns:a16="http://schemas.microsoft.com/office/drawing/2014/main" id="{FE6DC2FC-2216-4CFD-AB45-6AB83EA6A638}"/>
              </a:ext>
            </a:extLst>
          </p:cNvPr>
          <p:cNvSpPr txBox="1"/>
          <p:nvPr/>
        </p:nvSpPr>
        <p:spPr>
          <a:xfrm>
            <a:off x="489988" y="1394818"/>
            <a:ext cx="7141128" cy="1200329"/>
          </a:xfrm>
          <a:prstGeom prst="rect">
            <a:avLst/>
          </a:prstGeom>
          <a:noFill/>
        </p:spPr>
        <p:txBody>
          <a:bodyPr wrap="square" rtlCol="0">
            <a:spAutoFit/>
          </a:bodyPr>
          <a:lstStyle/>
          <a:p>
            <a:r>
              <a:rPr lang="it-IT" dirty="0" err="1"/>
              <a:t>As</a:t>
            </a:r>
            <a:r>
              <a:rPr lang="it-IT" dirty="0"/>
              <a:t> </a:t>
            </a:r>
            <a:r>
              <a:rPr lang="it-IT" dirty="0" err="1"/>
              <a:t>already</a:t>
            </a:r>
            <a:r>
              <a:rPr lang="it-IT" dirty="0"/>
              <a:t> </a:t>
            </a:r>
            <a:r>
              <a:rPr lang="it-IT" dirty="0" err="1"/>
              <a:t>stated</a:t>
            </a:r>
            <a:r>
              <a:rPr lang="it-IT" dirty="0"/>
              <a:t>, the </a:t>
            </a:r>
            <a:r>
              <a:rPr lang="it-IT" dirty="0" err="1"/>
              <a:t>outputs</a:t>
            </a:r>
            <a:r>
              <a:rPr lang="it-IT" dirty="0"/>
              <a:t> are:  </a:t>
            </a:r>
          </a:p>
          <a:p>
            <a:pPr marL="214298" indent="-214298">
              <a:buFont typeface="Arial" panose="020B0604020202020204" pitchFamily="34" charset="0"/>
              <a:buChar char="•"/>
            </a:pPr>
            <a:r>
              <a:rPr lang="it-IT" dirty="0"/>
              <a:t>a discrete </a:t>
            </a:r>
            <a:r>
              <a:rPr lang="it-IT" dirty="0" err="1"/>
              <a:t>probability</a:t>
            </a:r>
            <a:r>
              <a:rPr lang="it-IT" dirty="0"/>
              <a:t> </a:t>
            </a:r>
            <a:r>
              <a:rPr lang="it-IT" dirty="0" err="1"/>
              <a:t>distribution</a:t>
            </a:r>
            <a:r>
              <a:rPr lang="it-IT" dirty="0"/>
              <a:t> (per </a:t>
            </a:r>
            <a:r>
              <a:rPr lang="it-IT" dirty="0" err="1"/>
              <a:t>RoI</a:t>
            </a:r>
            <a:r>
              <a:rPr lang="it-IT" dirty="0"/>
              <a:t>) over </a:t>
            </a:r>
            <a:r>
              <a:rPr lang="it-IT" b="1" dirty="0"/>
              <a:t>K+1 </a:t>
            </a:r>
            <a:r>
              <a:rPr lang="it-IT" b="1" dirty="0" err="1"/>
              <a:t>categories</a:t>
            </a:r>
            <a:endParaRPr lang="it-IT" b="1" dirty="0"/>
          </a:p>
          <a:p>
            <a:pPr marL="214298" indent="-214298">
              <a:buFont typeface="Arial" panose="020B0604020202020204" pitchFamily="34" charset="0"/>
              <a:buChar char="•"/>
            </a:pPr>
            <a:r>
              <a:rPr lang="it-IT" dirty="0" err="1"/>
              <a:t>bounding</a:t>
            </a:r>
            <a:r>
              <a:rPr lang="it-IT" dirty="0"/>
              <a:t>-box </a:t>
            </a:r>
            <a:r>
              <a:rPr lang="it-IT" dirty="0" err="1"/>
              <a:t>regression</a:t>
            </a:r>
            <a:r>
              <a:rPr lang="it-IT" dirty="0"/>
              <a:t> </a:t>
            </a:r>
            <a:r>
              <a:rPr lang="it-IT" dirty="0" err="1"/>
              <a:t>offsets</a:t>
            </a:r>
            <a:r>
              <a:rPr lang="it-IT" dirty="0"/>
              <a:t>, </a:t>
            </a:r>
            <a:r>
              <a:rPr lang="en-US" dirty="0"/>
              <a:t>for each of the K object classes </a:t>
            </a:r>
            <a:endParaRPr lang="it-IT" dirty="0"/>
          </a:p>
          <a:p>
            <a:pPr marL="214298" indent="-214298">
              <a:buFont typeface="Arial" panose="020B0604020202020204" pitchFamily="34" charset="0"/>
              <a:buChar char="•"/>
            </a:pPr>
            <a:endParaRPr lang="it-IT" dirty="0"/>
          </a:p>
        </p:txBody>
      </p:sp>
      <p:pic>
        <p:nvPicPr>
          <p:cNvPr id="3" name="Immagine 2">
            <a:extLst>
              <a:ext uri="{FF2B5EF4-FFF2-40B4-BE49-F238E27FC236}">
                <a16:creationId xmlns:a16="http://schemas.microsoft.com/office/drawing/2014/main" id="{44FE87E5-E223-4300-B95A-6B666D834CBA}"/>
              </a:ext>
            </a:extLst>
          </p:cNvPr>
          <p:cNvPicPr>
            <a:picLocks noChangeAspect="1"/>
          </p:cNvPicPr>
          <p:nvPr/>
        </p:nvPicPr>
        <p:blipFill>
          <a:blip r:embed="rId4"/>
          <a:stretch>
            <a:fillRect/>
          </a:stretch>
        </p:blipFill>
        <p:spPr>
          <a:xfrm>
            <a:off x="1685853" y="2460924"/>
            <a:ext cx="2138690" cy="391653"/>
          </a:xfrm>
          <a:prstGeom prst="rect">
            <a:avLst/>
          </a:prstGeom>
        </p:spPr>
      </p:pic>
      <p:pic>
        <p:nvPicPr>
          <p:cNvPr id="9" name="Immagine 8">
            <a:extLst>
              <a:ext uri="{FF2B5EF4-FFF2-40B4-BE49-F238E27FC236}">
                <a16:creationId xmlns:a16="http://schemas.microsoft.com/office/drawing/2014/main" id="{4EE085A7-5EB4-45DF-B46E-55AF1B4256D7}"/>
              </a:ext>
            </a:extLst>
          </p:cNvPr>
          <p:cNvPicPr>
            <a:picLocks noChangeAspect="1"/>
          </p:cNvPicPr>
          <p:nvPr/>
        </p:nvPicPr>
        <p:blipFill>
          <a:blip r:embed="rId5"/>
          <a:stretch>
            <a:fillRect/>
          </a:stretch>
        </p:blipFill>
        <p:spPr>
          <a:xfrm>
            <a:off x="4145131" y="2514981"/>
            <a:ext cx="2407565" cy="391010"/>
          </a:xfrm>
          <a:prstGeom prst="rect">
            <a:avLst/>
          </a:prstGeom>
        </p:spPr>
      </p:pic>
      <p:sp>
        <p:nvSpPr>
          <p:cNvPr id="10" name="Rettangolo 9">
            <a:extLst>
              <a:ext uri="{FF2B5EF4-FFF2-40B4-BE49-F238E27FC236}">
                <a16:creationId xmlns:a16="http://schemas.microsoft.com/office/drawing/2014/main" id="{52700EDA-BBA8-470D-BD2D-A7B20F63E4ED}"/>
              </a:ext>
            </a:extLst>
          </p:cNvPr>
          <p:cNvSpPr/>
          <p:nvPr/>
        </p:nvSpPr>
        <p:spPr>
          <a:xfrm>
            <a:off x="444062" y="3133399"/>
            <a:ext cx="8699938" cy="646331"/>
          </a:xfrm>
          <a:prstGeom prst="rect">
            <a:avLst/>
          </a:prstGeom>
        </p:spPr>
        <p:txBody>
          <a:bodyPr wrap="square">
            <a:spAutoFit/>
          </a:bodyPr>
          <a:lstStyle/>
          <a:p>
            <a:r>
              <a:rPr lang="en-US" dirty="0"/>
              <a:t>Each training </a:t>
            </a:r>
            <a:r>
              <a:rPr lang="en-US" dirty="0" err="1"/>
              <a:t>RoI</a:t>
            </a:r>
            <a:r>
              <a:rPr lang="en-US" dirty="0"/>
              <a:t> is labeled with a ground-truth class u and a ground-truth bounding-box regression target </a:t>
            </a:r>
            <a:endParaRPr lang="it-IT" dirty="0"/>
          </a:p>
        </p:txBody>
      </p:sp>
      <p:sp>
        <p:nvSpPr>
          <p:cNvPr id="11" name="Rettangolo 10">
            <a:extLst>
              <a:ext uri="{FF2B5EF4-FFF2-40B4-BE49-F238E27FC236}">
                <a16:creationId xmlns:a16="http://schemas.microsoft.com/office/drawing/2014/main" id="{8EDF903F-8FDF-4999-BD1B-C19A7518A4B0}"/>
              </a:ext>
            </a:extLst>
          </p:cNvPr>
          <p:cNvSpPr/>
          <p:nvPr/>
        </p:nvSpPr>
        <p:spPr>
          <a:xfrm>
            <a:off x="509932" y="4617382"/>
            <a:ext cx="7505288" cy="923330"/>
          </a:xfrm>
          <a:prstGeom prst="rect">
            <a:avLst/>
          </a:prstGeom>
        </p:spPr>
        <p:txBody>
          <a:bodyPr wrap="square">
            <a:spAutoFit/>
          </a:bodyPr>
          <a:lstStyle/>
          <a:p>
            <a:r>
              <a:rPr lang="en-US" dirty="0"/>
              <a:t>Multi-task loss L on each labeled </a:t>
            </a:r>
            <a:r>
              <a:rPr lang="en-US" dirty="0" err="1"/>
              <a:t>RoI</a:t>
            </a:r>
            <a:r>
              <a:rPr lang="en-US" dirty="0"/>
              <a:t> to jointly train for classification and bounding-box regression:</a:t>
            </a:r>
          </a:p>
          <a:p>
            <a:r>
              <a:rPr lang="en-US" dirty="0"/>
              <a:t>also proved a </a:t>
            </a:r>
            <a:r>
              <a:rPr lang="en-US" b="1" dirty="0"/>
              <a:t>task influence</a:t>
            </a:r>
            <a:r>
              <a:rPr lang="en-US" dirty="0"/>
              <a:t>, so multitask help training</a:t>
            </a:r>
            <a:endParaRPr lang="it-IT" dirty="0"/>
          </a:p>
        </p:txBody>
      </p:sp>
      <p:pic>
        <p:nvPicPr>
          <p:cNvPr id="14" name="Immagine 13">
            <a:extLst>
              <a:ext uri="{FF2B5EF4-FFF2-40B4-BE49-F238E27FC236}">
                <a16:creationId xmlns:a16="http://schemas.microsoft.com/office/drawing/2014/main" id="{8C989D52-3F71-4FDD-A97C-26A4E60CAE5A}"/>
              </a:ext>
            </a:extLst>
          </p:cNvPr>
          <p:cNvPicPr>
            <a:picLocks noChangeAspect="1"/>
          </p:cNvPicPr>
          <p:nvPr/>
        </p:nvPicPr>
        <p:blipFill>
          <a:blip r:embed="rId6"/>
          <a:stretch>
            <a:fillRect/>
          </a:stretch>
        </p:blipFill>
        <p:spPr>
          <a:xfrm>
            <a:off x="537146" y="5861362"/>
            <a:ext cx="2967963" cy="590220"/>
          </a:xfrm>
          <a:prstGeom prst="rect">
            <a:avLst/>
          </a:prstGeom>
        </p:spPr>
      </p:pic>
      <p:pic>
        <p:nvPicPr>
          <p:cNvPr id="15" name="Immagine 14">
            <a:extLst>
              <a:ext uri="{FF2B5EF4-FFF2-40B4-BE49-F238E27FC236}">
                <a16:creationId xmlns:a16="http://schemas.microsoft.com/office/drawing/2014/main" id="{40E1F221-C2D7-4ABE-A2CA-D8768F93983F}"/>
              </a:ext>
            </a:extLst>
          </p:cNvPr>
          <p:cNvPicPr>
            <a:picLocks noChangeAspect="1"/>
          </p:cNvPicPr>
          <p:nvPr/>
        </p:nvPicPr>
        <p:blipFill>
          <a:blip r:embed="rId7"/>
          <a:stretch>
            <a:fillRect/>
          </a:stretch>
        </p:blipFill>
        <p:spPr>
          <a:xfrm>
            <a:off x="3818795" y="5807823"/>
            <a:ext cx="5330648" cy="1050177"/>
          </a:xfrm>
          <a:prstGeom prst="rect">
            <a:avLst/>
          </a:prstGeom>
        </p:spPr>
      </p:pic>
      <p:sp>
        <p:nvSpPr>
          <p:cNvPr id="13" name="Title 12">
            <a:extLst>
              <a:ext uri="{FF2B5EF4-FFF2-40B4-BE49-F238E27FC236}">
                <a16:creationId xmlns:a16="http://schemas.microsoft.com/office/drawing/2014/main" id="{83CF6002-7DDF-4A46-BAB9-1CB73A7D5965}"/>
              </a:ext>
            </a:extLst>
          </p:cNvPr>
          <p:cNvSpPr>
            <a:spLocks noGrp="1"/>
          </p:cNvSpPr>
          <p:nvPr>
            <p:ph type="title"/>
          </p:nvPr>
        </p:nvSpPr>
        <p:spPr/>
        <p:txBody>
          <a:bodyPr>
            <a:normAutofit/>
          </a:bodyPr>
          <a:lstStyle/>
          <a:p>
            <a:r>
              <a:rPr lang="en-US" dirty="0">
                <a:solidFill>
                  <a:srgbClr val="0070C0"/>
                </a:solidFill>
              </a:rPr>
              <a:t>Multi-task loss</a:t>
            </a:r>
            <a:endParaRPr lang="en-GB" dirty="0"/>
          </a:p>
        </p:txBody>
      </p:sp>
      <p:sp>
        <p:nvSpPr>
          <p:cNvPr id="4" name="Slide Number Placeholder 3">
            <a:extLst>
              <a:ext uri="{FF2B5EF4-FFF2-40B4-BE49-F238E27FC236}">
                <a16:creationId xmlns:a16="http://schemas.microsoft.com/office/drawing/2014/main" id="{159AE83D-3CEE-CD45-B824-FAFD20A8C69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45</a:t>
            </a:fld>
            <a:endParaRPr lang="en-US" b="1" kern="1200">
              <a:ea typeface="+mn-ea"/>
              <a:cs typeface="+mn-cs"/>
            </a:endParaRPr>
          </a:p>
        </p:txBody>
      </p:sp>
      <p:cxnSp>
        <p:nvCxnSpPr>
          <p:cNvPr id="8" name="Conector recto de flecha 7">
            <a:extLst>
              <a:ext uri="{FF2B5EF4-FFF2-40B4-BE49-F238E27FC236}">
                <a16:creationId xmlns:a16="http://schemas.microsoft.com/office/drawing/2014/main" id="{16AF3F96-9671-260F-1539-E59F467BB01C}"/>
              </a:ext>
            </a:extLst>
          </p:cNvPr>
          <p:cNvCxnSpPr/>
          <p:nvPr/>
        </p:nvCxnSpPr>
        <p:spPr>
          <a:xfrm flipH="1">
            <a:off x="6019800" y="1295400"/>
            <a:ext cx="457200" cy="36548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2" name="CuadroTexto 11">
            <a:extLst>
              <a:ext uri="{FF2B5EF4-FFF2-40B4-BE49-F238E27FC236}">
                <a16:creationId xmlns:a16="http://schemas.microsoft.com/office/drawing/2014/main" id="{B737BEAE-9C67-7036-F2DD-D100BADFB3DC}"/>
              </a:ext>
            </a:extLst>
          </p:cNvPr>
          <p:cNvSpPr txBox="1"/>
          <p:nvPr/>
        </p:nvSpPr>
        <p:spPr>
          <a:xfrm>
            <a:off x="6400800" y="1028289"/>
            <a:ext cx="1415772" cy="369332"/>
          </a:xfrm>
          <a:prstGeom prst="rect">
            <a:avLst/>
          </a:prstGeom>
          <a:noFill/>
        </p:spPr>
        <p:txBody>
          <a:bodyPr wrap="none" rtlCol="0">
            <a:spAutoFit/>
          </a:bodyPr>
          <a:lstStyle/>
          <a:p>
            <a:r>
              <a:rPr lang="en-GB" dirty="0"/>
              <a:t>Background</a:t>
            </a:r>
          </a:p>
        </p:txBody>
      </p:sp>
    </p:spTree>
    <p:extLst>
      <p:ext uri="{BB962C8B-B14F-4D97-AF65-F5344CB8AC3E}">
        <p14:creationId xmlns:p14="http://schemas.microsoft.com/office/powerpoint/2010/main" val="2014919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a:extLst>
              <a:ext uri="{FF2B5EF4-FFF2-40B4-BE49-F238E27FC236}">
                <a16:creationId xmlns:a16="http://schemas.microsoft.com/office/drawing/2014/main" id="{A96F4C22-F198-6847-953D-50581555CF80}"/>
              </a:ext>
            </a:extLst>
          </p:cNvPr>
          <p:cNvSpPr/>
          <p:nvPr/>
        </p:nvSpPr>
        <p:spPr>
          <a:xfrm>
            <a:off x="3815407" y="4944427"/>
            <a:ext cx="2620731" cy="14563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 name="Title 1"/>
          <p:cNvSpPr>
            <a:spLocks noGrp="1"/>
          </p:cNvSpPr>
          <p:nvPr>
            <p:ph type="title"/>
          </p:nvPr>
        </p:nvSpPr>
        <p:spPr/>
        <p:txBody>
          <a:bodyPr>
            <a:normAutofit/>
          </a:bodyPr>
          <a:lstStyle/>
          <a:p>
            <a:r>
              <a:rPr lang="en-US" sz="3600" dirty="0">
                <a:solidFill>
                  <a:srgbClr val="0070C0"/>
                </a:solidFill>
              </a:rPr>
              <a:t>Fast-RCNN</a:t>
            </a:r>
          </a:p>
        </p:txBody>
      </p:sp>
      <p:pic>
        <p:nvPicPr>
          <p:cNvPr id="4" name="Picture 3"/>
          <p:cNvPicPr>
            <a:picLocks noChangeAspect="1"/>
          </p:cNvPicPr>
          <p:nvPr/>
        </p:nvPicPr>
        <p:blipFill>
          <a:blip r:embed="rId3"/>
          <a:stretch>
            <a:fillRect/>
          </a:stretch>
        </p:blipFill>
        <p:spPr>
          <a:xfrm>
            <a:off x="2510313" y="1693185"/>
            <a:ext cx="4123375" cy="1645920"/>
          </a:xfrm>
          <a:prstGeom prst="rect">
            <a:avLst/>
          </a:prstGeom>
        </p:spPr>
      </p:pic>
      <p:grpSp>
        <p:nvGrpSpPr>
          <p:cNvPr id="6" name="Group 5">
            <a:extLst>
              <a:ext uri="{FF2B5EF4-FFF2-40B4-BE49-F238E27FC236}">
                <a16:creationId xmlns:a16="http://schemas.microsoft.com/office/drawing/2014/main" id="{91B3EFBC-BC83-6540-B511-3C9870E999AF}"/>
              </a:ext>
            </a:extLst>
          </p:cNvPr>
          <p:cNvGrpSpPr/>
          <p:nvPr/>
        </p:nvGrpSpPr>
        <p:grpSpPr>
          <a:xfrm>
            <a:off x="210822" y="3338448"/>
            <a:ext cx="3508888" cy="1310815"/>
            <a:chOff x="5594028" y="3853160"/>
            <a:chExt cx="4020602" cy="1256341"/>
          </a:xfrm>
        </p:grpSpPr>
        <p:sp>
          <p:nvSpPr>
            <p:cNvPr id="5" name="Rounded Rectangle 4">
              <a:extLst>
                <a:ext uri="{FF2B5EF4-FFF2-40B4-BE49-F238E27FC236}">
                  <a16:creationId xmlns:a16="http://schemas.microsoft.com/office/drawing/2014/main" id="{79A97BCC-A48B-A041-B902-A9B8F35DD80B}"/>
                </a:ext>
              </a:extLst>
            </p:cNvPr>
            <p:cNvSpPr/>
            <p:nvPr/>
          </p:nvSpPr>
          <p:spPr>
            <a:xfrm>
              <a:off x="5607155" y="3853160"/>
              <a:ext cx="3708295" cy="92333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9" name="TextBox 8">
              <a:extLst>
                <a:ext uri="{FF2B5EF4-FFF2-40B4-BE49-F238E27FC236}">
                  <a16:creationId xmlns:a16="http://schemas.microsoft.com/office/drawing/2014/main" id="{8FBC7D43-16B3-BB40-B924-216886F21119}"/>
                </a:ext>
              </a:extLst>
            </p:cNvPr>
            <p:cNvSpPr txBox="1"/>
            <p:nvPr/>
          </p:nvSpPr>
          <p:spPr>
            <a:xfrm>
              <a:off x="5594028" y="3878395"/>
              <a:ext cx="4020602" cy="1231106"/>
            </a:xfrm>
            <a:prstGeom prst="rect">
              <a:avLst/>
            </a:prstGeom>
            <a:noFill/>
          </p:spPr>
          <p:txBody>
            <a:bodyPr wrap="square" rtlCol="0">
              <a:spAutoFit/>
            </a:bodyPr>
            <a:lstStyle/>
            <a:p>
              <a:r>
                <a:rPr lang="en-US" sz="1350" dirty="0">
                  <a:latin typeface="Arial" panose="020B0604020202020204" pitchFamily="34" charset="0"/>
                </a:rPr>
                <a:t>Process the whole image with several convolutional (conv) and max pooling layers to produce a conv feature map. </a:t>
              </a:r>
              <a:endParaRPr lang="en-US" sz="1350" dirty="0"/>
            </a:p>
          </p:txBody>
        </p:sp>
      </p:grpSp>
      <p:cxnSp>
        <p:nvCxnSpPr>
          <p:cNvPr id="18" name="Straight Arrow Connector 17">
            <a:extLst>
              <a:ext uri="{FF2B5EF4-FFF2-40B4-BE49-F238E27FC236}">
                <a16:creationId xmlns:a16="http://schemas.microsoft.com/office/drawing/2014/main" id="{C8143B98-4542-9949-A6D6-F65DACEBF01E}"/>
              </a:ext>
            </a:extLst>
          </p:cNvPr>
          <p:cNvCxnSpPr>
            <a:cxnSpLocks/>
          </p:cNvCxnSpPr>
          <p:nvPr/>
        </p:nvCxnSpPr>
        <p:spPr>
          <a:xfrm flipH="1">
            <a:off x="3396854" y="2846231"/>
            <a:ext cx="900113" cy="14946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1" name="Group 30">
            <a:extLst>
              <a:ext uri="{FF2B5EF4-FFF2-40B4-BE49-F238E27FC236}">
                <a16:creationId xmlns:a16="http://schemas.microsoft.com/office/drawing/2014/main" id="{792D75DE-1528-7B4D-B383-68A2AFD060DF}"/>
              </a:ext>
            </a:extLst>
          </p:cNvPr>
          <p:cNvGrpSpPr/>
          <p:nvPr/>
        </p:nvGrpSpPr>
        <p:grpSpPr>
          <a:xfrm>
            <a:off x="360756" y="4508315"/>
            <a:ext cx="2094503" cy="1284172"/>
            <a:chOff x="954246" y="4973028"/>
            <a:chExt cx="2792670" cy="1712229"/>
          </a:xfrm>
        </p:grpSpPr>
        <p:sp>
          <p:nvSpPr>
            <p:cNvPr id="21" name="Rectangle 20">
              <a:extLst>
                <a:ext uri="{FF2B5EF4-FFF2-40B4-BE49-F238E27FC236}">
                  <a16:creationId xmlns:a16="http://schemas.microsoft.com/office/drawing/2014/main" id="{0331B259-BA61-1C4C-AF92-62B7BF90E01E}"/>
                </a:ext>
              </a:extLst>
            </p:cNvPr>
            <p:cNvSpPr/>
            <p:nvPr/>
          </p:nvSpPr>
          <p:spPr>
            <a:xfrm>
              <a:off x="1457325" y="5260683"/>
              <a:ext cx="690615" cy="49244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2" name="Rectangle 21">
              <a:extLst>
                <a:ext uri="{FF2B5EF4-FFF2-40B4-BE49-F238E27FC236}">
                  <a16:creationId xmlns:a16="http://schemas.microsoft.com/office/drawing/2014/main" id="{28EBAF5D-C86E-B245-AC9F-A427F4D0E047}"/>
                </a:ext>
              </a:extLst>
            </p:cNvPr>
            <p:cNvSpPr/>
            <p:nvPr/>
          </p:nvSpPr>
          <p:spPr>
            <a:xfrm>
              <a:off x="1326301" y="5936747"/>
              <a:ext cx="759674" cy="49244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3" name="Rectangle 22">
              <a:extLst>
                <a:ext uri="{FF2B5EF4-FFF2-40B4-BE49-F238E27FC236}">
                  <a16:creationId xmlns:a16="http://schemas.microsoft.com/office/drawing/2014/main" id="{60D9E25A-0BFA-8C40-9995-A2CB8D327552}"/>
                </a:ext>
              </a:extLst>
            </p:cNvPr>
            <p:cNvSpPr/>
            <p:nvPr/>
          </p:nvSpPr>
          <p:spPr>
            <a:xfrm>
              <a:off x="2343156" y="6192817"/>
              <a:ext cx="292887" cy="49244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4" name="Rectangle 23">
              <a:extLst>
                <a:ext uri="{FF2B5EF4-FFF2-40B4-BE49-F238E27FC236}">
                  <a16:creationId xmlns:a16="http://schemas.microsoft.com/office/drawing/2014/main" id="{82E91835-504A-874F-8228-68804157464F}"/>
                </a:ext>
              </a:extLst>
            </p:cNvPr>
            <p:cNvSpPr/>
            <p:nvPr/>
          </p:nvSpPr>
          <p:spPr>
            <a:xfrm>
              <a:off x="954246" y="5612781"/>
              <a:ext cx="471699" cy="492440"/>
            </a:xfrm>
            <a:prstGeom prst="rect">
              <a:avLst/>
            </a:prstGeom>
            <a:noFill/>
            <a:ln w="38100" cap="flat">
              <a:solidFill>
                <a:srgbClr val="FFFF0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25" name="Cube 24">
              <a:extLst>
                <a:ext uri="{FF2B5EF4-FFF2-40B4-BE49-F238E27FC236}">
                  <a16:creationId xmlns:a16="http://schemas.microsoft.com/office/drawing/2014/main" id="{ACE926A7-5FF4-434B-872A-7494EFF5D5B6}"/>
                </a:ext>
              </a:extLst>
            </p:cNvPr>
            <p:cNvSpPr/>
            <p:nvPr/>
          </p:nvSpPr>
          <p:spPr>
            <a:xfrm rot="16200000">
              <a:off x="2552161" y="5477169"/>
              <a:ext cx="1698896" cy="690614"/>
            </a:xfrm>
            <a:prstGeom prst="cube">
              <a:avLst>
                <a:gd name="adj" fmla="val 8402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cxnSp>
        <p:nvCxnSpPr>
          <p:cNvPr id="34" name="Straight Arrow Connector 33">
            <a:extLst>
              <a:ext uri="{FF2B5EF4-FFF2-40B4-BE49-F238E27FC236}">
                <a16:creationId xmlns:a16="http://schemas.microsoft.com/office/drawing/2014/main" id="{6A71DD0E-4FD5-CD49-8742-A15E59970ADF}"/>
              </a:ext>
            </a:extLst>
          </p:cNvPr>
          <p:cNvCxnSpPr>
            <a:cxnSpLocks/>
          </p:cNvCxnSpPr>
          <p:nvPr/>
        </p:nvCxnSpPr>
        <p:spPr>
          <a:xfrm flipH="1">
            <a:off x="3001889" y="2432133"/>
            <a:ext cx="985646" cy="1074407"/>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EA4BF3DD-9281-054F-B20C-A633CADF6BDA}"/>
              </a:ext>
            </a:extLst>
          </p:cNvPr>
          <p:cNvSpPr txBox="1"/>
          <p:nvPr/>
        </p:nvSpPr>
        <p:spPr>
          <a:xfrm>
            <a:off x="1479667" y="4794367"/>
            <a:ext cx="567928" cy="553998"/>
          </a:xfrm>
          <a:prstGeom prst="rect">
            <a:avLst/>
          </a:prstGeom>
          <a:noFill/>
        </p:spPr>
        <p:txBody>
          <a:bodyPr wrap="square" rtlCol="0">
            <a:spAutoFit/>
          </a:bodyPr>
          <a:lstStyle/>
          <a:p>
            <a:r>
              <a:rPr lang="en-US" sz="3000" dirty="0"/>
              <a:t>+</a:t>
            </a:r>
          </a:p>
        </p:txBody>
      </p:sp>
      <p:pic>
        <p:nvPicPr>
          <p:cNvPr id="38" name="Picture 37">
            <a:extLst>
              <a:ext uri="{FF2B5EF4-FFF2-40B4-BE49-F238E27FC236}">
                <a16:creationId xmlns:a16="http://schemas.microsoft.com/office/drawing/2014/main" id="{2CB6D850-5F8E-2C4B-96EB-ECC270306F1B}"/>
              </a:ext>
            </a:extLst>
          </p:cNvPr>
          <p:cNvPicPr>
            <a:picLocks/>
          </p:cNvPicPr>
          <p:nvPr/>
        </p:nvPicPr>
        <p:blipFill>
          <a:blip r:embed="rId4"/>
          <a:stretch>
            <a:fillRect/>
          </a:stretch>
        </p:blipFill>
        <p:spPr>
          <a:xfrm>
            <a:off x="3018216" y="4459447"/>
            <a:ext cx="490886" cy="757027"/>
          </a:xfrm>
          <a:prstGeom prst="rect">
            <a:avLst/>
          </a:prstGeom>
        </p:spPr>
      </p:pic>
      <p:sp>
        <p:nvSpPr>
          <p:cNvPr id="39" name="Right Arrow 38">
            <a:extLst>
              <a:ext uri="{FF2B5EF4-FFF2-40B4-BE49-F238E27FC236}">
                <a16:creationId xmlns:a16="http://schemas.microsoft.com/office/drawing/2014/main" id="{D26691FF-319D-3844-9A86-CAB6C69E826B}"/>
              </a:ext>
            </a:extLst>
          </p:cNvPr>
          <p:cNvSpPr/>
          <p:nvPr/>
        </p:nvSpPr>
        <p:spPr>
          <a:xfrm>
            <a:off x="2614602" y="5010627"/>
            <a:ext cx="235744" cy="1959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40" name="Picture 39">
            <a:extLst>
              <a:ext uri="{FF2B5EF4-FFF2-40B4-BE49-F238E27FC236}">
                <a16:creationId xmlns:a16="http://schemas.microsoft.com/office/drawing/2014/main" id="{512D94B5-BC25-9B40-BCC0-BB837F47233A}"/>
              </a:ext>
            </a:extLst>
          </p:cNvPr>
          <p:cNvPicPr>
            <a:picLocks noChangeAspect="1"/>
          </p:cNvPicPr>
          <p:nvPr/>
        </p:nvPicPr>
        <p:blipFill>
          <a:blip r:embed="rId5"/>
          <a:stretch>
            <a:fillRect/>
          </a:stretch>
        </p:blipFill>
        <p:spPr>
          <a:xfrm>
            <a:off x="2949334" y="5330514"/>
            <a:ext cx="628650" cy="476250"/>
          </a:xfrm>
          <a:prstGeom prst="rect">
            <a:avLst/>
          </a:prstGeom>
        </p:spPr>
      </p:pic>
      <p:sp>
        <p:nvSpPr>
          <p:cNvPr id="42" name="TextBox 41">
            <a:extLst>
              <a:ext uri="{FF2B5EF4-FFF2-40B4-BE49-F238E27FC236}">
                <a16:creationId xmlns:a16="http://schemas.microsoft.com/office/drawing/2014/main" id="{E4A5D0B0-3958-AB4A-8751-A429EEFE12F3}"/>
              </a:ext>
            </a:extLst>
          </p:cNvPr>
          <p:cNvSpPr txBox="1"/>
          <p:nvPr/>
        </p:nvSpPr>
        <p:spPr>
          <a:xfrm>
            <a:off x="3038637" y="5686135"/>
            <a:ext cx="567928" cy="553998"/>
          </a:xfrm>
          <a:prstGeom prst="rect">
            <a:avLst/>
          </a:prstGeom>
          <a:noFill/>
        </p:spPr>
        <p:txBody>
          <a:bodyPr wrap="square" rtlCol="0">
            <a:spAutoFit/>
          </a:bodyPr>
          <a:lstStyle/>
          <a:p>
            <a:r>
              <a:rPr lang="en-US" sz="3000" dirty="0"/>
              <a:t>…</a:t>
            </a:r>
          </a:p>
        </p:txBody>
      </p:sp>
      <p:grpSp>
        <p:nvGrpSpPr>
          <p:cNvPr id="45" name="Group 44">
            <a:extLst>
              <a:ext uri="{FF2B5EF4-FFF2-40B4-BE49-F238E27FC236}">
                <a16:creationId xmlns:a16="http://schemas.microsoft.com/office/drawing/2014/main" id="{180B115E-20B5-3640-ADC6-C49A56B7EA68}"/>
              </a:ext>
            </a:extLst>
          </p:cNvPr>
          <p:cNvGrpSpPr/>
          <p:nvPr/>
        </p:nvGrpSpPr>
        <p:grpSpPr>
          <a:xfrm>
            <a:off x="4127818" y="3681339"/>
            <a:ext cx="2675018" cy="737068"/>
            <a:chOff x="7156005" y="3534756"/>
            <a:chExt cx="3566690" cy="982757"/>
          </a:xfrm>
        </p:grpSpPr>
        <p:sp>
          <p:nvSpPr>
            <p:cNvPr id="44" name="Rounded Rectangle 43">
              <a:extLst>
                <a:ext uri="{FF2B5EF4-FFF2-40B4-BE49-F238E27FC236}">
                  <a16:creationId xmlns:a16="http://schemas.microsoft.com/office/drawing/2014/main" id="{AF29DA12-4284-4F44-9E87-C9109B376D8A}"/>
                </a:ext>
              </a:extLst>
            </p:cNvPr>
            <p:cNvSpPr/>
            <p:nvPr/>
          </p:nvSpPr>
          <p:spPr>
            <a:xfrm>
              <a:off x="7156005" y="3534756"/>
              <a:ext cx="3536061" cy="9827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43" name="Rectangle 42">
              <a:extLst>
                <a:ext uri="{FF2B5EF4-FFF2-40B4-BE49-F238E27FC236}">
                  <a16:creationId xmlns:a16="http://schemas.microsoft.com/office/drawing/2014/main" id="{87C53579-A01F-D84A-A2CC-26AD9FE528DE}"/>
                </a:ext>
              </a:extLst>
            </p:cNvPr>
            <p:cNvSpPr/>
            <p:nvPr/>
          </p:nvSpPr>
          <p:spPr>
            <a:xfrm>
              <a:off x="7186634" y="3571985"/>
              <a:ext cx="3536061" cy="861774"/>
            </a:xfrm>
            <a:prstGeom prst="rect">
              <a:avLst/>
            </a:prstGeom>
          </p:spPr>
          <p:txBody>
            <a:bodyPr wrap="square">
              <a:spAutoFit/>
            </a:bodyPr>
            <a:lstStyle/>
            <a:p>
              <a:r>
                <a:rPr lang="en-US" sz="1200" dirty="0">
                  <a:latin typeface="Arial" panose="020B0604020202020204" pitchFamily="34" charset="0"/>
                </a:rPr>
                <a:t>a region of interest (</a:t>
              </a:r>
              <a:r>
                <a:rPr lang="en-US" sz="1200" dirty="0" err="1">
                  <a:latin typeface="Arial" panose="020B0604020202020204" pitchFamily="34" charset="0"/>
                </a:rPr>
                <a:t>RoI</a:t>
              </a:r>
              <a:r>
                <a:rPr lang="en-US" sz="1200" dirty="0">
                  <a:latin typeface="Arial" panose="020B0604020202020204" pitchFamily="34" charset="0"/>
                </a:rPr>
                <a:t>) pooling layer extracts a </a:t>
              </a:r>
              <a:r>
                <a:rPr lang="en-US" sz="1200" dirty="0">
                  <a:solidFill>
                    <a:srgbClr val="FF0000"/>
                  </a:solidFill>
                  <a:latin typeface="Arial" panose="020B0604020202020204" pitchFamily="34" charset="0"/>
                </a:rPr>
                <a:t>fixed-length</a:t>
              </a:r>
              <a:r>
                <a:rPr lang="en-US" sz="1200" dirty="0">
                  <a:latin typeface="Arial" panose="020B0604020202020204" pitchFamily="34" charset="0"/>
                </a:rPr>
                <a:t> feature vector from the region feature map. </a:t>
              </a:r>
              <a:endParaRPr lang="en-US" sz="1200" dirty="0"/>
            </a:p>
          </p:txBody>
        </p:sp>
      </p:grpSp>
      <p:cxnSp>
        <p:nvCxnSpPr>
          <p:cNvPr id="46" name="Straight Arrow Connector 45">
            <a:extLst>
              <a:ext uri="{FF2B5EF4-FFF2-40B4-BE49-F238E27FC236}">
                <a16:creationId xmlns:a16="http://schemas.microsoft.com/office/drawing/2014/main" id="{DA8DEBDF-2D30-8546-AF95-654F2A6E2749}"/>
              </a:ext>
            </a:extLst>
          </p:cNvPr>
          <p:cNvCxnSpPr>
            <a:cxnSpLocks/>
          </p:cNvCxnSpPr>
          <p:nvPr/>
        </p:nvCxnSpPr>
        <p:spPr>
          <a:xfrm>
            <a:off x="5134683" y="2747001"/>
            <a:ext cx="144703" cy="9343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0" name="Straight Arrow Connector 49">
            <a:extLst>
              <a:ext uri="{FF2B5EF4-FFF2-40B4-BE49-F238E27FC236}">
                <a16:creationId xmlns:a16="http://schemas.microsoft.com/office/drawing/2014/main" id="{905B4C56-473E-3146-A42C-61F652F09778}"/>
              </a:ext>
            </a:extLst>
          </p:cNvPr>
          <p:cNvCxnSpPr/>
          <p:nvPr/>
        </p:nvCxnSpPr>
        <p:spPr>
          <a:xfrm>
            <a:off x="3719710" y="4769414"/>
            <a:ext cx="112189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5F5B8247-24C5-7C4E-A727-814FF3976185}"/>
              </a:ext>
            </a:extLst>
          </p:cNvPr>
          <p:cNvSpPr/>
          <p:nvPr/>
        </p:nvSpPr>
        <p:spPr>
          <a:xfrm>
            <a:off x="5106354" y="4755501"/>
            <a:ext cx="846535" cy="1060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53" name="TextBox 52">
            <a:extLst>
              <a:ext uri="{FF2B5EF4-FFF2-40B4-BE49-F238E27FC236}">
                <a16:creationId xmlns:a16="http://schemas.microsoft.com/office/drawing/2014/main" id="{8E5844BA-E36B-EE4C-8A77-167307393371}"/>
              </a:ext>
            </a:extLst>
          </p:cNvPr>
          <p:cNvSpPr txBox="1"/>
          <p:nvPr/>
        </p:nvSpPr>
        <p:spPr>
          <a:xfrm>
            <a:off x="5010177" y="4652557"/>
            <a:ext cx="1155505" cy="261610"/>
          </a:xfrm>
          <a:prstGeom prst="rect">
            <a:avLst/>
          </a:prstGeom>
          <a:noFill/>
        </p:spPr>
        <p:txBody>
          <a:bodyPr wrap="square" rtlCol="0">
            <a:spAutoFit/>
          </a:bodyPr>
          <a:lstStyle/>
          <a:p>
            <a:r>
              <a:rPr lang="en-US" sz="1100" dirty="0"/>
              <a:t>feature vector</a:t>
            </a:r>
          </a:p>
        </p:txBody>
      </p:sp>
      <p:pic>
        <p:nvPicPr>
          <p:cNvPr id="54" name="Picture 53">
            <a:extLst>
              <a:ext uri="{FF2B5EF4-FFF2-40B4-BE49-F238E27FC236}">
                <a16:creationId xmlns:a16="http://schemas.microsoft.com/office/drawing/2014/main" id="{8EA91DD7-1542-7043-B547-EF0985E8906D}"/>
              </a:ext>
            </a:extLst>
          </p:cNvPr>
          <p:cNvPicPr>
            <a:picLocks noChangeAspect="1"/>
          </p:cNvPicPr>
          <p:nvPr/>
        </p:nvPicPr>
        <p:blipFill>
          <a:blip r:embed="rId6"/>
          <a:stretch>
            <a:fillRect/>
          </a:stretch>
        </p:blipFill>
        <p:spPr>
          <a:xfrm>
            <a:off x="3987535" y="5010626"/>
            <a:ext cx="2276475" cy="1323975"/>
          </a:xfrm>
          <a:prstGeom prst="rect">
            <a:avLst/>
          </a:prstGeom>
        </p:spPr>
      </p:pic>
      <p:cxnSp>
        <p:nvCxnSpPr>
          <p:cNvPr id="56" name="Straight Arrow Connector 55">
            <a:extLst>
              <a:ext uri="{FF2B5EF4-FFF2-40B4-BE49-F238E27FC236}">
                <a16:creationId xmlns:a16="http://schemas.microsoft.com/office/drawing/2014/main" id="{404FA2ED-564A-7640-9D13-F8BABF1AB871}"/>
              </a:ext>
            </a:extLst>
          </p:cNvPr>
          <p:cNvCxnSpPr>
            <a:cxnSpLocks/>
          </p:cNvCxnSpPr>
          <p:nvPr/>
        </p:nvCxnSpPr>
        <p:spPr>
          <a:xfrm flipV="1">
            <a:off x="6101126" y="4508314"/>
            <a:ext cx="799737" cy="261101"/>
          </a:xfrm>
          <a:prstGeom prst="straightConnector1">
            <a:avLst/>
          </a:prstGeom>
          <a:ln>
            <a:solidFill>
              <a:srgbClr val="7030A0"/>
            </a:solidFill>
            <a:tailEnd type="triangle"/>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id="{A2C83715-F383-6146-87AC-9B9063E2BB83}"/>
              </a:ext>
            </a:extLst>
          </p:cNvPr>
          <p:cNvCxnSpPr>
            <a:cxnSpLocks/>
          </p:cNvCxnSpPr>
          <p:nvPr/>
        </p:nvCxnSpPr>
        <p:spPr>
          <a:xfrm>
            <a:off x="6101126" y="4859321"/>
            <a:ext cx="799737" cy="151305"/>
          </a:xfrm>
          <a:prstGeom prst="straightConnector1">
            <a:avLst/>
          </a:prstGeom>
          <a:ln>
            <a:solidFill>
              <a:srgbClr val="7030A0"/>
            </a:solidFill>
            <a:tailEnd type="triangle"/>
          </a:ln>
        </p:spPr>
        <p:style>
          <a:lnRef idx="3">
            <a:schemeClr val="accent3"/>
          </a:lnRef>
          <a:fillRef idx="0">
            <a:schemeClr val="accent3"/>
          </a:fillRef>
          <a:effectRef idx="2">
            <a:schemeClr val="accent3"/>
          </a:effectRef>
          <a:fontRef idx="minor">
            <a:schemeClr val="tx1"/>
          </a:fontRef>
        </p:style>
      </p:cxnSp>
      <p:sp>
        <p:nvSpPr>
          <p:cNvPr id="65" name="Rectangle 64">
            <a:extLst>
              <a:ext uri="{FF2B5EF4-FFF2-40B4-BE49-F238E27FC236}">
                <a16:creationId xmlns:a16="http://schemas.microsoft.com/office/drawing/2014/main" id="{2F459566-0CB2-E044-BB28-788E9B3C5038}"/>
              </a:ext>
            </a:extLst>
          </p:cNvPr>
          <p:cNvSpPr/>
          <p:nvPr/>
        </p:nvSpPr>
        <p:spPr>
          <a:xfrm>
            <a:off x="7550140" y="4369610"/>
            <a:ext cx="1627453" cy="300082"/>
          </a:xfrm>
          <a:prstGeom prst="rect">
            <a:avLst/>
          </a:prstGeom>
        </p:spPr>
        <p:txBody>
          <a:bodyPr wrap="square">
            <a:spAutoFit/>
          </a:bodyPr>
          <a:lstStyle/>
          <a:p>
            <a:r>
              <a:rPr lang="en-US" sz="1350" dirty="0">
                <a:latin typeface="Arial" panose="020B0604020202020204" pitchFamily="34" charset="0"/>
              </a:rPr>
              <a:t>K + 1 categories</a:t>
            </a:r>
            <a:endParaRPr lang="en-US" sz="1350" dirty="0"/>
          </a:p>
        </p:txBody>
      </p:sp>
      <p:sp>
        <p:nvSpPr>
          <p:cNvPr id="66" name="TextBox 65">
            <a:extLst>
              <a:ext uri="{FF2B5EF4-FFF2-40B4-BE49-F238E27FC236}">
                <a16:creationId xmlns:a16="http://schemas.microsoft.com/office/drawing/2014/main" id="{DC78491A-B7EA-6748-8AEE-0D2357F1E64D}"/>
              </a:ext>
            </a:extLst>
          </p:cNvPr>
          <p:cNvSpPr txBox="1"/>
          <p:nvPr/>
        </p:nvSpPr>
        <p:spPr>
          <a:xfrm>
            <a:off x="7550140" y="4856003"/>
            <a:ext cx="1593839" cy="923330"/>
          </a:xfrm>
          <a:prstGeom prst="rect">
            <a:avLst/>
          </a:prstGeom>
          <a:noFill/>
        </p:spPr>
        <p:txBody>
          <a:bodyPr wrap="square" rtlCol="0">
            <a:spAutoFit/>
          </a:bodyPr>
          <a:lstStyle/>
          <a:p>
            <a:r>
              <a:rPr lang="en-US" sz="1350" dirty="0"/>
              <a:t>four real-valued numbers for each of the K object classes. </a:t>
            </a:r>
          </a:p>
        </p:txBody>
      </p:sp>
      <p:sp>
        <p:nvSpPr>
          <p:cNvPr id="67" name="Rectangle 66">
            <a:extLst>
              <a:ext uri="{FF2B5EF4-FFF2-40B4-BE49-F238E27FC236}">
                <a16:creationId xmlns:a16="http://schemas.microsoft.com/office/drawing/2014/main" id="{C0604598-958E-974A-983D-FBAF994C945D}"/>
              </a:ext>
            </a:extLst>
          </p:cNvPr>
          <p:cNvSpPr/>
          <p:nvPr/>
        </p:nvSpPr>
        <p:spPr>
          <a:xfrm>
            <a:off x="6908064" y="4186955"/>
            <a:ext cx="661062" cy="629543"/>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dirty="0"/>
          </a:p>
        </p:txBody>
      </p:sp>
      <p:sp>
        <p:nvSpPr>
          <p:cNvPr id="68" name="TextBox 67">
            <a:extLst>
              <a:ext uri="{FF2B5EF4-FFF2-40B4-BE49-F238E27FC236}">
                <a16:creationId xmlns:a16="http://schemas.microsoft.com/office/drawing/2014/main" id="{9178587D-D5DE-C347-ADD9-231F1051FFF8}"/>
              </a:ext>
            </a:extLst>
          </p:cNvPr>
          <p:cNvSpPr txBox="1"/>
          <p:nvPr/>
        </p:nvSpPr>
        <p:spPr>
          <a:xfrm>
            <a:off x="6861939" y="4257497"/>
            <a:ext cx="789383" cy="646331"/>
          </a:xfrm>
          <a:prstGeom prst="rect">
            <a:avLst/>
          </a:prstGeom>
          <a:noFill/>
        </p:spPr>
        <p:txBody>
          <a:bodyPr wrap="square" rtlCol="0">
            <a:spAutoFit/>
          </a:bodyPr>
          <a:lstStyle/>
          <a:p>
            <a:pPr algn="ctr"/>
            <a:r>
              <a:rPr lang="en-US" sz="1200" dirty="0"/>
              <a:t>FC+</a:t>
            </a:r>
          </a:p>
          <a:p>
            <a:pPr algn="ctr"/>
            <a:r>
              <a:rPr lang="en-US" sz="1200" dirty="0" err="1"/>
              <a:t>softmax</a:t>
            </a:r>
            <a:endParaRPr lang="en-US" sz="1200" dirty="0"/>
          </a:p>
          <a:p>
            <a:endParaRPr lang="en-US" sz="1200" dirty="0"/>
          </a:p>
        </p:txBody>
      </p:sp>
      <p:sp>
        <p:nvSpPr>
          <p:cNvPr id="69" name="Rectangle 68">
            <a:extLst>
              <a:ext uri="{FF2B5EF4-FFF2-40B4-BE49-F238E27FC236}">
                <a16:creationId xmlns:a16="http://schemas.microsoft.com/office/drawing/2014/main" id="{5488CB0D-D939-5A45-8EBC-2E4E77D72700}"/>
              </a:ext>
            </a:extLst>
          </p:cNvPr>
          <p:cNvSpPr/>
          <p:nvPr/>
        </p:nvSpPr>
        <p:spPr>
          <a:xfrm>
            <a:off x="6912682" y="4906826"/>
            <a:ext cx="661062" cy="629543"/>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dirty="0"/>
          </a:p>
        </p:txBody>
      </p:sp>
      <p:sp>
        <p:nvSpPr>
          <p:cNvPr id="70" name="TextBox 69">
            <a:extLst>
              <a:ext uri="{FF2B5EF4-FFF2-40B4-BE49-F238E27FC236}">
                <a16:creationId xmlns:a16="http://schemas.microsoft.com/office/drawing/2014/main" id="{CD7AC2C2-8B1B-4C46-B372-7B53D4646B2D}"/>
              </a:ext>
            </a:extLst>
          </p:cNvPr>
          <p:cNvSpPr txBox="1"/>
          <p:nvPr/>
        </p:nvSpPr>
        <p:spPr>
          <a:xfrm>
            <a:off x="6855841" y="4977368"/>
            <a:ext cx="789383" cy="600164"/>
          </a:xfrm>
          <a:prstGeom prst="rect">
            <a:avLst/>
          </a:prstGeom>
          <a:noFill/>
        </p:spPr>
        <p:txBody>
          <a:bodyPr wrap="square" rtlCol="0">
            <a:spAutoFit/>
          </a:bodyPr>
          <a:lstStyle/>
          <a:p>
            <a:pPr algn="ctr"/>
            <a:r>
              <a:rPr lang="en-US" sz="1100" dirty="0"/>
              <a:t>FC+</a:t>
            </a:r>
          </a:p>
          <a:p>
            <a:pPr algn="ctr"/>
            <a:r>
              <a:rPr lang="en-US" sz="1100" dirty="0"/>
              <a:t>regressor</a:t>
            </a:r>
          </a:p>
          <a:p>
            <a:endParaRPr lang="en-US" sz="1100" dirty="0"/>
          </a:p>
        </p:txBody>
      </p:sp>
      <p:cxnSp>
        <p:nvCxnSpPr>
          <p:cNvPr id="72" name="Elbow Connector 71">
            <a:extLst>
              <a:ext uri="{FF2B5EF4-FFF2-40B4-BE49-F238E27FC236}">
                <a16:creationId xmlns:a16="http://schemas.microsoft.com/office/drawing/2014/main" id="{EB2E03BD-7823-8E42-B8A7-CE9513B620AE}"/>
              </a:ext>
            </a:extLst>
          </p:cNvPr>
          <p:cNvCxnSpPr/>
          <p:nvPr/>
        </p:nvCxnSpPr>
        <p:spPr>
          <a:xfrm rot="16200000" flipH="1">
            <a:off x="6324237" y="2443650"/>
            <a:ext cx="2032649" cy="1413748"/>
          </a:xfrm>
          <a:prstGeom prst="bentConnector3">
            <a:avLst>
              <a:gd name="adj1" fmla="val -8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84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500"/>
                                        <p:tgtEl>
                                          <p:spTgt spid="3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blinds(horizontal)">
                                      <p:cBhvr>
                                        <p:cTn id="24" dur="500"/>
                                        <p:tgtEl>
                                          <p:spTgt spid="39"/>
                                        </p:tgtEl>
                                      </p:cBhvr>
                                    </p:animEffect>
                                  </p:childTnLst>
                                </p:cTn>
                              </p:par>
                              <p:par>
                                <p:cTn id="25" presetID="3" presetClass="entr" presetSubtype="1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par>
                                <p:cTn id="28" presetID="3" presetClass="entr" presetSubtype="1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linds(horizontal)">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blinds(horizontal)">
                                      <p:cBhvr>
                                        <p:cTn id="38" dur="500"/>
                                        <p:tgtEl>
                                          <p:spTgt spid="46"/>
                                        </p:tgtEl>
                                      </p:cBhvr>
                                    </p:animEffect>
                                  </p:childTnLst>
                                </p:cTn>
                              </p:par>
                              <p:par>
                                <p:cTn id="39" presetID="3" presetClass="entr" presetSubtype="1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linds(horizontal)">
                                      <p:cBhvr>
                                        <p:cTn id="41" dur="500"/>
                                        <p:tgtEl>
                                          <p:spTgt spid="45"/>
                                        </p:tgtEl>
                                      </p:cBhvr>
                                    </p:animEffect>
                                  </p:childTnLst>
                                </p:cTn>
                              </p:par>
                              <p:par>
                                <p:cTn id="42" presetID="3" presetClass="entr" presetSubtype="1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blinds(horizontal)">
                                      <p:cBhvr>
                                        <p:cTn id="44" dur="500"/>
                                        <p:tgtEl>
                                          <p:spTgt spid="5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blinds(horizontal)">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blinds(horizontal)">
                                      <p:cBhvr>
                                        <p:cTn id="55" dur="500"/>
                                        <p:tgtEl>
                                          <p:spTgt spid="55"/>
                                        </p:tgtEl>
                                      </p:cBhvr>
                                    </p:animEffect>
                                  </p:childTnLst>
                                </p:cTn>
                              </p:par>
                              <p:par>
                                <p:cTn id="56" presetID="3" presetClass="entr" presetSubtype="1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linds(horizontal)">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blinds(horizontal)">
                                      <p:cBhvr>
                                        <p:cTn id="63" dur="500"/>
                                        <p:tgtEl>
                                          <p:spTgt spid="7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blinds(horizontal)">
                                      <p:cBhvr>
                                        <p:cTn id="66" dur="500"/>
                                        <p:tgtEl>
                                          <p:spTgt spid="6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blinds(horizontal)">
                                      <p:cBhvr>
                                        <p:cTn id="69" dur="500"/>
                                        <p:tgtEl>
                                          <p:spTgt spid="6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blinds(horizontal)">
                                      <p:cBhvr>
                                        <p:cTn id="72" dur="500"/>
                                        <p:tgtEl>
                                          <p:spTgt spid="7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blinds(horizontal)">
                                      <p:cBhvr>
                                        <p:cTn id="75" dur="500"/>
                                        <p:tgtEl>
                                          <p:spTgt spid="69"/>
                                        </p:tgtEl>
                                      </p:cBhvr>
                                    </p:animEffect>
                                  </p:childTnLst>
                                </p:cTn>
                              </p:par>
                              <p:par>
                                <p:cTn id="76" presetID="3" presetClass="entr" presetSubtype="10" fill="hold"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blinds(horizontal)">
                                      <p:cBhvr>
                                        <p:cTn id="78" dur="500"/>
                                        <p:tgtEl>
                                          <p:spTgt spid="56"/>
                                        </p:tgtEl>
                                      </p:cBhvr>
                                    </p:animEffect>
                                  </p:childTnLst>
                                </p:cTn>
                              </p:par>
                              <p:par>
                                <p:cTn id="79" presetID="3" presetClass="entr" presetSubtype="1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linds(horizontal)">
                                      <p:cBhvr>
                                        <p:cTn id="81" dur="500"/>
                                        <p:tgtEl>
                                          <p:spTgt spid="61"/>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blinds(horizontal)">
                                      <p:cBhvr>
                                        <p:cTn id="84" dur="500"/>
                                        <p:tgtEl>
                                          <p:spTgt spid="65"/>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blinds(horizontal)">
                                      <p:cBhvr>
                                        <p:cTn id="8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7" grpId="0"/>
      <p:bldP spid="39" grpId="0" animBg="1"/>
      <p:bldP spid="42" grpId="0"/>
      <p:bldP spid="52" grpId="0" animBg="1"/>
      <p:bldP spid="53" grpId="0"/>
      <p:bldP spid="65" grpId="0"/>
      <p:bldP spid="66" grpId="0"/>
      <p:bldP spid="67" grpId="0" animBg="1"/>
      <p:bldP spid="68" grpId="0"/>
      <p:bldP spid="69" grpId="0" animBg="1"/>
      <p:bldP spid="7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RCNN vs Fast-RCNN</a:t>
            </a:r>
          </a:p>
        </p:txBody>
      </p:sp>
      <p:pic>
        <p:nvPicPr>
          <p:cNvPr id="3" name="Picture 2">
            <a:extLst>
              <a:ext uri="{FF2B5EF4-FFF2-40B4-BE49-F238E27FC236}">
                <a16:creationId xmlns:a16="http://schemas.microsoft.com/office/drawing/2014/main" id="{40AF32D3-EBFD-4307-9133-50B266CDCC41}"/>
              </a:ext>
            </a:extLst>
          </p:cNvPr>
          <p:cNvPicPr>
            <a:picLocks noChangeAspect="1"/>
          </p:cNvPicPr>
          <p:nvPr/>
        </p:nvPicPr>
        <p:blipFill>
          <a:blip r:embed="rId3"/>
          <a:stretch>
            <a:fillRect/>
          </a:stretch>
        </p:blipFill>
        <p:spPr>
          <a:xfrm>
            <a:off x="67020" y="2350294"/>
            <a:ext cx="8652437" cy="2157412"/>
          </a:xfrm>
          <a:prstGeom prst="rect">
            <a:avLst/>
          </a:prstGeom>
        </p:spPr>
      </p:pic>
      <p:sp>
        <p:nvSpPr>
          <p:cNvPr id="7" name="TextBox 6">
            <a:extLst>
              <a:ext uri="{FF2B5EF4-FFF2-40B4-BE49-F238E27FC236}">
                <a16:creationId xmlns:a16="http://schemas.microsoft.com/office/drawing/2014/main" id="{2ACC0EF3-C938-4A6B-9D25-8399A62E4F5E}"/>
              </a:ext>
            </a:extLst>
          </p:cNvPr>
          <p:cNvSpPr txBox="1"/>
          <p:nvPr/>
        </p:nvSpPr>
        <p:spPr>
          <a:xfrm>
            <a:off x="1487758" y="5105400"/>
            <a:ext cx="6168484" cy="276999"/>
          </a:xfrm>
          <a:prstGeom prst="rect">
            <a:avLst/>
          </a:prstGeom>
          <a:noFill/>
        </p:spPr>
        <p:txBody>
          <a:bodyPr wrap="none" rtlCol="0">
            <a:spAutoFit/>
          </a:bodyPr>
          <a:lstStyle/>
          <a:p>
            <a:r>
              <a:rPr lang="en-US" sz="1200" dirty="0"/>
              <a:t>Figure adapted from: </a:t>
            </a:r>
            <a:r>
              <a:rPr lang="en-US" sz="1200" dirty="0">
                <a:hlinkClick r:id="rId4"/>
              </a:rPr>
              <a:t>http://cs231n.stanford.edu/slides/2017/cs231n_2017_lecture11.pdf</a:t>
            </a:r>
            <a:endParaRPr lang="en-US" sz="1200" dirty="0"/>
          </a:p>
        </p:txBody>
      </p:sp>
    </p:spTree>
    <p:extLst>
      <p:ext uri="{BB962C8B-B14F-4D97-AF65-F5344CB8AC3E}">
        <p14:creationId xmlns:p14="http://schemas.microsoft.com/office/powerpoint/2010/main" val="3607648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AB9213-F3B1-5B41-B339-F117A65BCDC7}"/>
              </a:ext>
            </a:extLst>
          </p:cNvPr>
          <p:cNvSpPr/>
          <p:nvPr/>
        </p:nvSpPr>
        <p:spPr>
          <a:xfrm>
            <a:off x="635793" y="2062657"/>
            <a:ext cx="2389585"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4" name="TextBox 3">
            <a:extLst>
              <a:ext uri="{FF2B5EF4-FFF2-40B4-BE49-F238E27FC236}">
                <a16:creationId xmlns:a16="http://schemas.microsoft.com/office/drawing/2014/main" id="{EE1D3CF2-14FD-D648-801A-DEFAC2401A81}"/>
              </a:ext>
            </a:extLst>
          </p:cNvPr>
          <p:cNvSpPr txBox="1"/>
          <p:nvPr/>
        </p:nvSpPr>
        <p:spPr>
          <a:xfrm>
            <a:off x="810814" y="1500154"/>
            <a:ext cx="1530550"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RCNN</a:t>
            </a:r>
          </a:p>
        </p:txBody>
      </p:sp>
      <p:sp>
        <p:nvSpPr>
          <p:cNvPr id="7" name="TextBox 6">
            <a:extLst>
              <a:ext uri="{FF2B5EF4-FFF2-40B4-BE49-F238E27FC236}">
                <a16:creationId xmlns:a16="http://schemas.microsoft.com/office/drawing/2014/main" id="{7DCFD0B3-EB56-344A-8C3D-B1EDF00917C6}"/>
              </a:ext>
            </a:extLst>
          </p:cNvPr>
          <p:cNvSpPr txBox="1"/>
          <p:nvPr/>
        </p:nvSpPr>
        <p:spPr>
          <a:xfrm>
            <a:off x="782241" y="2089548"/>
            <a:ext cx="2271713" cy="923330"/>
          </a:xfrm>
          <a:prstGeom prst="rect">
            <a:avLst/>
          </a:prstGeom>
          <a:noFill/>
        </p:spPr>
        <p:txBody>
          <a:bodyPr wrap="square" rtlCol="0">
            <a:spAutoFit/>
          </a:bodyPr>
          <a:lstStyle/>
          <a:p>
            <a:pPr marL="214313" indent="-214313">
              <a:buFont typeface="Arial" panose="020B0604020202020204" pitchFamily="34" charset="0"/>
              <a:buChar char="•"/>
            </a:pPr>
            <a:r>
              <a:rPr lang="en-US" dirty="0"/>
              <a:t>Simple and scalable.</a:t>
            </a:r>
          </a:p>
          <a:p>
            <a:pPr marL="214313" indent="-214313">
              <a:buFont typeface="Arial" panose="020B0604020202020204" pitchFamily="34" charset="0"/>
              <a:buChar char="•"/>
            </a:pPr>
            <a:r>
              <a:rPr lang="en-US" dirty="0"/>
              <a:t>improves </a:t>
            </a:r>
            <a:r>
              <a:rPr lang="en-US" dirty="0" err="1"/>
              <a:t>mAP</a:t>
            </a:r>
            <a:r>
              <a:rPr lang="en-US" dirty="0"/>
              <a:t>.</a:t>
            </a:r>
          </a:p>
        </p:txBody>
      </p:sp>
      <p:sp>
        <p:nvSpPr>
          <p:cNvPr id="8" name="TextBox 7">
            <a:extLst>
              <a:ext uri="{FF2B5EF4-FFF2-40B4-BE49-F238E27FC236}">
                <a16:creationId xmlns:a16="http://schemas.microsoft.com/office/drawing/2014/main" id="{1B835B95-6E7F-C842-A35A-FCBCC69F319E}"/>
              </a:ext>
            </a:extLst>
          </p:cNvPr>
          <p:cNvSpPr txBox="1"/>
          <p:nvPr/>
        </p:nvSpPr>
        <p:spPr>
          <a:xfrm>
            <a:off x="775103" y="2643545"/>
            <a:ext cx="2271713" cy="4247317"/>
          </a:xfrm>
          <a:prstGeom prst="rect">
            <a:avLst/>
          </a:prstGeom>
          <a:noFill/>
        </p:spPr>
        <p:txBody>
          <a:bodyPr wrap="square" rtlCol="0">
            <a:spAutoFit/>
          </a:bodyPr>
          <a:lstStyle/>
          <a:p>
            <a:pPr algn="ctr"/>
            <a:endParaRPr lang="en-US" dirty="0">
              <a:solidFill>
                <a:srgbClr val="FF0000"/>
              </a:solidFill>
            </a:endParaRPr>
          </a:p>
          <a:p>
            <a:pPr marL="214313" indent="-214313">
              <a:buFont typeface="Arial" panose="020B0604020202020204" pitchFamily="34" charset="0"/>
              <a:buChar char="•"/>
            </a:pPr>
            <a:r>
              <a:rPr lang="en-US" dirty="0">
                <a:solidFill>
                  <a:srgbClr val="FF0000"/>
                </a:solidFill>
              </a:rPr>
              <a:t>A multistage pipeline.</a:t>
            </a:r>
          </a:p>
          <a:p>
            <a:pPr marL="214313" indent="-214313">
              <a:buFont typeface="Arial" panose="020B0604020202020204" pitchFamily="34" charset="0"/>
              <a:buChar char="•"/>
            </a:pPr>
            <a:r>
              <a:rPr lang="en-US" dirty="0">
                <a:solidFill>
                  <a:srgbClr val="FF0000"/>
                </a:solidFill>
              </a:rPr>
              <a:t>Training is expensive in space and time (features are extracted from each region proposal in each image and written into disk).</a:t>
            </a:r>
          </a:p>
          <a:p>
            <a:pPr marL="214313" indent="-214313">
              <a:buFont typeface="Arial" panose="020B0604020202020204" pitchFamily="34" charset="0"/>
              <a:buChar char="•"/>
            </a:pPr>
            <a:r>
              <a:rPr lang="en-US" dirty="0">
                <a:solidFill>
                  <a:srgbClr val="FF0000"/>
                </a:solidFill>
              </a:rPr>
              <a:t>Object detection is slow.</a:t>
            </a:r>
          </a:p>
          <a:p>
            <a:pPr marL="214313" indent="-214313">
              <a:buFont typeface="Arial" panose="020B0604020202020204" pitchFamily="34" charset="0"/>
              <a:buChar char="•"/>
            </a:pPr>
            <a:endParaRPr lang="en-US" dirty="0">
              <a:solidFill>
                <a:srgbClr val="FF0000"/>
              </a:solidFill>
            </a:endParaRPr>
          </a:p>
        </p:txBody>
      </p:sp>
      <p:sp>
        <p:nvSpPr>
          <p:cNvPr id="10" name="Rounded Rectangle 9">
            <a:extLst>
              <a:ext uri="{FF2B5EF4-FFF2-40B4-BE49-F238E27FC236}">
                <a16:creationId xmlns:a16="http://schemas.microsoft.com/office/drawing/2014/main" id="{D7CD401C-F428-4141-8E89-0E31E14B7812}"/>
              </a:ext>
            </a:extLst>
          </p:cNvPr>
          <p:cNvSpPr/>
          <p:nvPr/>
        </p:nvSpPr>
        <p:spPr>
          <a:xfrm>
            <a:off x="3413518" y="2062657"/>
            <a:ext cx="2389585"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11" name="TextBox 10">
            <a:extLst>
              <a:ext uri="{FF2B5EF4-FFF2-40B4-BE49-F238E27FC236}">
                <a16:creationId xmlns:a16="http://schemas.microsoft.com/office/drawing/2014/main" id="{38F1C2B0-F0BA-8547-ADA5-47A7C64A57C7}"/>
              </a:ext>
            </a:extLst>
          </p:cNvPr>
          <p:cNvSpPr txBox="1"/>
          <p:nvPr/>
        </p:nvSpPr>
        <p:spPr>
          <a:xfrm>
            <a:off x="3491510" y="1452696"/>
            <a:ext cx="2096692"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Fast-RCNN</a:t>
            </a:r>
          </a:p>
        </p:txBody>
      </p:sp>
      <p:sp>
        <p:nvSpPr>
          <p:cNvPr id="12" name="TextBox 11">
            <a:extLst>
              <a:ext uri="{FF2B5EF4-FFF2-40B4-BE49-F238E27FC236}">
                <a16:creationId xmlns:a16="http://schemas.microsoft.com/office/drawing/2014/main" id="{594FDEDA-55A2-4544-8EA9-06F61805E1D6}"/>
              </a:ext>
            </a:extLst>
          </p:cNvPr>
          <p:cNvSpPr txBox="1"/>
          <p:nvPr/>
        </p:nvSpPr>
        <p:spPr>
          <a:xfrm>
            <a:off x="3495078" y="2089547"/>
            <a:ext cx="2271713" cy="1754326"/>
          </a:xfrm>
          <a:prstGeom prst="rect">
            <a:avLst/>
          </a:prstGeom>
          <a:noFill/>
        </p:spPr>
        <p:txBody>
          <a:bodyPr wrap="square" rtlCol="0">
            <a:spAutoFit/>
          </a:bodyPr>
          <a:lstStyle/>
          <a:p>
            <a:pPr marL="214313" indent="-214313">
              <a:buFont typeface="Arial" panose="020B0604020202020204" pitchFamily="34" charset="0"/>
              <a:buChar char="•"/>
            </a:pPr>
            <a:r>
              <a:rPr lang="en-US" dirty="0"/>
              <a:t>Higher </a:t>
            </a:r>
            <a:r>
              <a:rPr lang="en-US" dirty="0" err="1"/>
              <a:t>mAP</a:t>
            </a:r>
            <a:r>
              <a:rPr lang="en-US" dirty="0"/>
              <a:t>.</a:t>
            </a:r>
          </a:p>
          <a:p>
            <a:pPr marL="214313" indent="-214313">
              <a:buFont typeface="Arial" panose="020B0604020202020204" pitchFamily="34" charset="0"/>
              <a:buChar char="•"/>
            </a:pPr>
            <a:r>
              <a:rPr lang="en-US" dirty="0"/>
              <a:t>Single stage, end-to-end training.</a:t>
            </a:r>
          </a:p>
          <a:p>
            <a:pPr marL="214313" indent="-214313">
              <a:buFont typeface="Arial" panose="020B0604020202020204" pitchFamily="34" charset="0"/>
              <a:buChar char="•"/>
            </a:pPr>
            <a:r>
              <a:rPr lang="en-US" dirty="0"/>
              <a:t>No disk storage is required for feature caching. </a:t>
            </a:r>
          </a:p>
        </p:txBody>
      </p:sp>
      <p:sp>
        <p:nvSpPr>
          <p:cNvPr id="13" name="TextBox 12">
            <a:extLst>
              <a:ext uri="{FF2B5EF4-FFF2-40B4-BE49-F238E27FC236}">
                <a16:creationId xmlns:a16="http://schemas.microsoft.com/office/drawing/2014/main" id="{CA01C626-DE26-F446-A196-B8DEF81AB630}"/>
              </a:ext>
            </a:extLst>
          </p:cNvPr>
          <p:cNvSpPr txBox="1"/>
          <p:nvPr/>
        </p:nvSpPr>
        <p:spPr>
          <a:xfrm>
            <a:off x="3491510" y="3117043"/>
            <a:ext cx="2271713" cy="507831"/>
          </a:xfrm>
          <a:prstGeom prst="rect">
            <a:avLst/>
          </a:prstGeom>
          <a:noFill/>
        </p:spPr>
        <p:txBody>
          <a:bodyPr wrap="square" rtlCol="0">
            <a:spAutoFit/>
          </a:bodyPr>
          <a:lstStyle/>
          <a:p>
            <a:pPr algn="ctr"/>
            <a:endParaRPr lang="en-US" sz="1350" dirty="0">
              <a:solidFill>
                <a:srgbClr val="FF0000"/>
              </a:solidFill>
            </a:endParaRPr>
          </a:p>
          <a:p>
            <a:pPr marL="214313" indent="-214313">
              <a:buFont typeface="Arial" panose="020B0604020202020204" pitchFamily="34" charset="0"/>
              <a:buChar char="•"/>
            </a:pPr>
            <a:endParaRPr lang="en-US" sz="1350" dirty="0">
              <a:solidFill>
                <a:srgbClr val="FF0000"/>
              </a:solidFill>
            </a:endParaRPr>
          </a:p>
        </p:txBody>
      </p:sp>
      <p:sp>
        <p:nvSpPr>
          <p:cNvPr id="14" name="Rounded Rectangle 13">
            <a:extLst>
              <a:ext uri="{FF2B5EF4-FFF2-40B4-BE49-F238E27FC236}">
                <a16:creationId xmlns:a16="http://schemas.microsoft.com/office/drawing/2014/main" id="{1F09BF44-C596-F14E-AA16-ED3A243E9CF8}"/>
              </a:ext>
            </a:extLst>
          </p:cNvPr>
          <p:cNvSpPr/>
          <p:nvPr/>
        </p:nvSpPr>
        <p:spPr>
          <a:xfrm>
            <a:off x="6191243" y="2062657"/>
            <a:ext cx="2389585"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15" name="TextBox 14">
            <a:extLst>
              <a:ext uri="{FF2B5EF4-FFF2-40B4-BE49-F238E27FC236}">
                <a16:creationId xmlns:a16="http://schemas.microsoft.com/office/drawing/2014/main" id="{4AC12849-D3FF-4C42-A7BE-7D6C65E95858}"/>
              </a:ext>
            </a:extLst>
          </p:cNvPr>
          <p:cNvSpPr txBox="1"/>
          <p:nvPr/>
        </p:nvSpPr>
        <p:spPr>
          <a:xfrm>
            <a:off x="6352578" y="1398433"/>
            <a:ext cx="2690517"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Faster-RCNN</a:t>
            </a:r>
          </a:p>
        </p:txBody>
      </p:sp>
      <p:sp>
        <p:nvSpPr>
          <p:cNvPr id="18" name="Right Arrow 17">
            <a:extLst>
              <a:ext uri="{FF2B5EF4-FFF2-40B4-BE49-F238E27FC236}">
                <a16:creationId xmlns:a16="http://schemas.microsoft.com/office/drawing/2014/main" id="{9431F97A-8DA0-F541-B8D3-6E1662F3651F}"/>
              </a:ext>
            </a:extLst>
          </p:cNvPr>
          <p:cNvSpPr/>
          <p:nvPr/>
        </p:nvSpPr>
        <p:spPr>
          <a:xfrm>
            <a:off x="3152180" y="3429000"/>
            <a:ext cx="214313" cy="23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4BD96904-F0C7-9144-AD84-784F23B1CAA4}"/>
              </a:ext>
            </a:extLst>
          </p:cNvPr>
          <p:cNvSpPr/>
          <p:nvPr/>
        </p:nvSpPr>
        <p:spPr>
          <a:xfrm>
            <a:off x="3518041" y="4069606"/>
            <a:ext cx="2228853" cy="1477328"/>
          </a:xfrm>
          <a:prstGeom prst="rect">
            <a:avLst/>
          </a:prstGeom>
        </p:spPr>
        <p:txBody>
          <a:bodyPr wrap="square">
            <a:spAutoFit/>
          </a:bodyPr>
          <a:lstStyle/>
          <a:p>
            <a:pPr marL="214313" indent="-214313">
              <a:buFont typeface="Arial" panose="020B0604020202020204" pitchFamily="34" charset="0"/>
              <a:buChar char="•"/>
            </a:pPr>
            <a:r>
              <a:rPr lang="en-US" dirty="0">
                <a:solidFill>
                  <a:srgbClr val="FF0000"/>
                </a:solidFill>
                <a:latin typeface="Arial" panose="020B0604020202020204" pitchFamily="34" charset="0"/>
              </a:rPr>
              <a:t>proposals are the computational bottleneck in detection systems. </a:t>
            </a:r>
            <a:endParaRPr lang="en-US" dirty="0">
              <a:solidFill>
                <a:srgbClr val="FF0000"/>
              </a:solidFill>
            </a:endParaRPr>
          </a:p>
        </p:txBody>
      </p:sp>
      <p:sp>
        <p:nvSpPr>
          <p:cNvPr id="17" name="Right Arrow 16">
            <a:extLst>
              <a:ext uri="{FF2B5EF4-FFF2-40B4-BE49-F238E27FC236}">
                <a16:creationId xmlns:a16="http://schemas.microsoft.com/office/drawing/2014/main" id="{FBEC5E85-6681-434D-8E80-96324E23FFFB}"/>
              </a:ext>
            </a:extLst>
          </p:cNvPr>
          <p:cNvSpPr/>
          <p:nvPr/>
        </p:nvSpPr>
        <p:spPr>
          <a:xfrm>
            <a:off x="5929312" y="3423593"/>
            <a:ext cx="214313" cy="23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95406930-2B77-9641-813B-C5FAAB664FAA}"/>
              </a:ext>
            </a:extLst>
          </p:cNvPr>
          <p:cNvSpPr txBox="1"/>
          <p:nvPr/>
        </p:nvSpPr>
        <p:spPr>
          <a:xfrm>
            <a:off x="7175897" y="3117042"/>
            <a:ext cx="1632347" cy="784830"/>
          </a:xfrm>
          <a:prstGeom prst="rect">
            <a:avLst/>
          </a:prstGeom>
          <a:noFill/>
        </p:spPr>
        <p:txBody>
          <a:bodyPr wrap="square" rtlCol="0">
            <a:spAutoFit/>
          </a:bodyPr>
          <a:lstStyle/>
          <a:p>
            <a:r>
              <a:rPr lang="en-US" sz="4500" dirty="0">
                <a:solidFill>
                  <a:srgbClr val="FF0000"/>
                </a:solidFill>
              </a:rPr>
              <a:t>?</a:t>
            </a:r>
          </a:p>
        </p:txBody>
      </p:sp>
      <p:sp>
        <p:nvSpPr>
          <p:cNvPr id="16" name="Title 1">
            <a:extLst>
              <a:ext uri="{FF2B5EF4-FFF2-40B4-BE49-F238E27FC236}">
                <a16:creationId xmlns:a16="http://schemas.microsoft.com/office/drawing/2014/main" id="{A62E4774-DC13-2944-8581-B2792FDD900A}"/>
              </a:ext>
            </a:extLst>
          </p:cNvPr>
          <p:cNvSpPr txBox="1">
            <a:spLocks/>
          </p:cNvSpPr>
          <p:nvPr/>
        </p:nvSpPr>
        <p:spPr>
          <a:xfrm>
            <a:off x="425056" y="595654"/>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US" sz="3600" dirty="0">
                <a:solidFill>
                  <a:srgbClr val="0070C0"/>
                </a:solidFill>
                <a:latin typeface="Arial" panose="020B0604020202020204" pitchFamily="34" charset="0"/>
              </a:rPr>
              <a:t>RCNN vs Fast-RCNN</a:t>
            </a:r>
          </a:p>
        </p:txBody>
      </p:sp>
      <p:sp>
        <p:nvSpPr>
          <p:cNvPr id="2" name="Slide Number Placeholder 1">
            <a:extLst>
              <a:ext uri="{FF2B5EF4-FFF2-40B4-BE49-F238E27FC236}">
                <a16:creationId xmlns:a16="http://schemas.microsoft.com/office/drawing/2014/main" id="{B1A8CACE-5005-FC4E-A5A2-A42C9BAF613B}"/>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48</a:t>
            </a:fld>
            <a:endParaRPr lang="en-US" b="1" kern="1200">
              <a:ea typeface="+mn-ea"/>
              <a:cs typeface="+mn-cs"/>
            </a:endParaRPr>
          </a:p>
        </p:txBody>
      </p:sp>
    </p:spTree>
    <p:extLst>
      <p:ext uri="{BB962C8B-B14F-4D97-AF65-F5344CB8AC3E}">
        <p14:creationId xmlns:p14="http://schemas.microsoft.com/office/powerpoint/2010/main" val="75351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P spid="20" grpId="0"/>
      <p:bldP spid="17"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7B578A-D93F-4DDC-8AE6-C1067E0DE626}"/>
              </a:ext>
            </a:extLst>
          </p:cNvPr>
          <p:cNvSpPr>
            <a:spLocks noGrp="1"/>
          </p:cNvSpPr>
          <p:nvPr>
            <p:ph type="title"/>
          </p:nvPr>
        </p:nvSpPr>
        <p:spPr/>
        <p:txBody>
          <a:bodyPr>
            <a:normAutofit fontScale="90000"/>
          </a:bodyPr>
          <a:lstStyle/>
          <a:p>
            <a:r>
              <a:rPr lang="en-US" dirty="0">
                <a:solidFill>
                  <a:srgbClr val="0070C0"/>
                </a:solidFill>
              </a:rPr>
              <a:t>2016: Faster R-CNN - Speeding Up Region Proposal</a:t>
            </a:r>
            <a:br>
              <a:rPr lang="en-US" sz="2100" b="1" dirty="0">
                <a:solidFill>
                  <a:srgbClr val="0070C0"/>
                </a:solidFill>
              </a:rPr>
            </a:br>
            <a:endParaRPr lang="it-IT" sz="2100" dirty="0">
              <a:solidFill>
                <a:srgbClr val="0070C0"/>
              </a:solidFill>
            </a:endParaRPr>
          </a:p>
        </p:txBody>
      </p:sp>
      <p:sp>
        <p:nvSpPr>
          <p:cNvPr id="3" name="Segnaposto contenuto 2">
            <a:extLst>
              <a:ext uri="{FF2B5EF4-FFF2-40B4-BE49-F238E27FC236}">
                <a16:creationId xmlns:a16="http://schemas.microsoft.com/office/drawing/2014/main" id="{EA8FB21A-6335-4F90-8FBD-1A36C87F2E48}"/>
              </a:ext>
            </a:extLst>
          </p:cNvPr>
          <p:cNvSpPr>
            <a:spLocks noGrp="1"/>
          </p:cNvSpPr>
          <p:nvPr>
            <p:ph idx="1"/>
          </p:nvPr>
        </p:nvSpPr>
        <p:spPr/>
        <p:txBody>
          <a:bodyPr>
            <a:normAutofit/>
          </a:bodyPr>
          <a:lstStyle/>
          <a:p>
            <a:pPr marL="0" indent="0">
              <a:buNone/>
            </a:pPr>
            <a:r>
              <a:rPr lang="en-US" sz="1800" dirty="0"/>
              <a:t>One remaining </a:t>
            </a:r>
            <a:r>
              <a:rPr lang="en-US" sz="1800" b="1" dirty="0"/>
              <a:t>bottleneck</a:t>
            </a:r>
            <a:r>
              <a:rPr lang="en-US" sz="1800" dirty="0"/>
              <a:t> in the Fast R-CNN process  -  the region proposer, </a:t>
            </a:r>
            <a:r>
              <a:rPr lang="en-US" sz="1800" b="1" dirty="0"/>
              <a:t>Selective search</a:t>
            </a:r>
            <a:r>
              <a:rPr lang="en-US" sz="1800" dirty="0"/>
              <a:t>. Timing: 2 second per image on CPU implementation</a:t>
            </a:r>
          </a:p>
          <a:p>
            <a:pPr marL="0" indent="0">
              <a:buNone/>
            </a:pPr>
            <a:r>
              <a:rPr lang="en-US" sz="1800" dirty="0"/>
              <a:t>Insight: convolutional feature maps used by region-based detectors, like Fast RCNN, </a:t>
            </a:r>
            <a:r>
              <a:rPr lang="en-US" sz="1800" b="1" dirty="0"/>
              <a:t>can also be used for generating region proposals</a:t>
            </a:r>
            <a:r>
              <a:rPr lang="en-US" sz="1800" dirty="0"/>
              <a:t>. </a:t>
            </a:r>
            <a:endParaRPr lang="it-IT" sz="1800" dirty="0"/>
          </a:p>
        </p:txBody>
      </p:sp>
      <p:sp>
        <p:nvSpPr>
          <p:cNvPr id="6" name="Slide Number Placeholder 5">
            <a:extLst>
              <a:ext uri="{FF2B5EF4-FFF2-40B4-BE49-F238E27FC236}">
                <a16:creationId xmlns:a16="http://schemas.microsoft.com/office/drawing/2014/main" id="{25913308-4D94-154B-897F-4B12C7E1FF9A}"/>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49</a:t>
            </a:fld>
            <a:endParaRPr lang="en-US" b="1" kern="1200">
              <a:ea typeface="+mn-ea"/>
              <a:cs typeface="+mn-cs"/>
            </a:endParaRPr>
          </a:p>
        </p:txBody>
      </p:sp>
      <p:pic>
        <p:nvPicPr>
          <p:cNvPr id="1026" name="Picture 2" descr="https://cdn-images-1.medium.com/max/1000/0*_nNI03ESXm2P6YXO.">
            <a:extLst>
              <a:ext uri="{FF2B5EF4-FFF2-40B4-BE49-F238E27FC236}">
                <a16:creationId xmlns:a16="http://schemas.microsoft.com/office/drawing/2014/main" id="{00659D54-A3E5-4DC8-90EE-2F479179A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526"/>
            <a:ext cx="2863276" cy="2819225"/>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40698951-594A-48B3-BD40-9840159EB1D1}"/>
              </a:ext>
            </a:extLst>
          </p:cNvPr>
          <p:cNvSpPr/>
          <p:nvPr/>
        </p:nvSpPr>
        <p:spPr>
          <a:xfrm>
            <a:off x="3135568" y="3687737"/>
            <a:ext cx="5703815" cy="2031325"/>
          </a:xfrm>
          <a:prstGeom prst="rect">
            <a:avLst/>
          </a:prstGeom>
        </p:spPr>
        <p:txBody>
          <a:bodyPr wrap="square">
            <a:spAutoFit/>
          </a:bodyPr>
          <a:lstStyle/>
          <a:p>
            <a:r>
              <a:rPr lang="en-US" dirty="0"/>
              <a:t>Faster R-CNN adds a Fully Convolutional Network on top of the features of the CNN creating what’s known as the </a:t>
            </a:r>
            <a:r>
              <a:rPr lang="en-US" b="1" dirty="0"/>
              <a:t>Region Proposal Network</a:t>
            </a:r>
            <a:r>
              <a:rPr lang="en-US" dirty="0"/>
              <a:t>.</a:t>
            </a:r>
          </a:p>
          <a:p>
            <a:pPr marL="214313" indent="-214313">
              <a:buFont typeface="Arial" panose="020B0604020202020204" pitchFamily="34" charset="0"/>
              <a:buChar char="•"/>
            </a:pPr>
            <a:r>
              <a:rPr lang="en-US" dirty="0"/>
              <a:t>Timing : 10ms per image for the proposal</a:t>
            </a:r>
          </a:p>
          <a:p>
            <a:pPr marL="214313" indent="-214313">
              <a:buFont typeface="Arial" panose="020B0604020202020204" pitchFamily="34" charset="0"/>
              <a:buChar char="•"/>
            </a:pPr>
            <a:r>
              <a:rPr lang="en-US" dirty="0"/>
              <a:t>Execution: </a:t>
            </a:r>
            <a:r>
              <a:rPr lang="en-US" b="1" dirty="0"/>
              <a:t>5 fps</a:t>
            </a:r>
          </a:p>
          <a:p>
            <a:br>
              <a:rPr lang="en-US" dirty="0"/>
            </a:br>
            <a:endParaRPr lang="it-IT" dirty="0"/>
          </a:p>
        </p:txBody>
      </p:sp>
      <p:sp>
        <p:nvSpPr>
          <p:cNvPr id="5" name="Rettangolo 4">
            <a:extLst>
              <a:ext uri="{FF2B5EF4-FFF2-40B4-BE49-F238E27FC236}">
                <a16:creationId xmlns:a16="http://schemas.microsoft.com/office/drawing/2014/main" id="{7E86B125-5554-4ADE-8288-8E83DAC92D7C}"/>
              </a:ext>
            </a:extLst>
          </p:cNvPr>
          <p:cNvSpPr/>
          <p:nvPr/>
        </p:nvSpPr>
        <p:spPr>
          <a:xfrm>
            <a:off x="752606" y="6208880"/>
            <a:ext cx="1358064" cy="300082"/>
          </a:xfrm>
          <a:prstGeom prst="rect">
            <a:avLst/>
          </a:prstGeom>
        </p:spPr>
        <p:txBody>
          <a:bodyPr wrap="none">
            <a:spAutoFit/>
          </a:bodyPr>
          <a:lstStyle/>
          <a:p>
            <a:r>
              <a:rPr lang="en-US" sz="1350" b="1" dirty="0">
                <a:solidFill>
                  <a:srgbClr val="0070C0"/>
                </a:solidFill>
              </a:rPr>
              <a:t>Faster R-CNN </a:t>
            </a:r>
            <a:endParaRPr lang="it-IT" sz="1350" dirty="0">
              <a:solidFill>
                <a:srgbClr val="0070C0"/>
              </a:solidFill>
            </a:endParaRPr>
          </a:p>
        </p:txBody>
      </p:sp>
      <p:sp>
        <p:nvSpPr>
          <p:cNvPr id="7" name="Ovale 6">
            <a:extLst>
              <a:ext uri="{FF2B5EF4-FFF2-40B4-BE49-F238E27FC236}">
                <a16:creationId xmlns:a16="http://schemas.microsoft.com/office/drawing/2014/main" id="{6E7235ED-E667-4635-B4E7-32D718BEA408}"/>
              </a:ext>
            </a:extLst>
          </p:cNvPr>
          <p:cNvSpPr/>
          <p:nvPr/>
        </p:nvSpPr>
        <p:spPr>
          <a:xfrm>
            <a:off x="-369171" y="3783283"/>
            <a:ext cx="2120919" cy="108921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it-IT" sz="1350">
              <a:solidFill>
                <a:srgbClr val="0070C0"/>
              </a:solidFill>
            </a:endParaRPr>
          </a:p>
        </p:txBody>
      </p:sp>
    </p:spTree>
    <p:extLst>
      <p:ext uri="{BB962C8B-B14F-4D97-AF65-F5344CB8AC3E}">
        <p14:creationId xmlns:p14="http://schemas.microsoft.com/office/powerpoint/2010/main" val="326356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a:t>
            </a:r>
          </a:p>
        </p:txBody>
      </p:sp>
      <p:pic>
        <p:nvPicPr>
          <p:cNvPr id="5" name="Picture 4"/>
          <p:cNvPicPr>
            <a:picLocks noChangeAspect="1"/>
          </p:cNvPicPr>
          <p:nvPr/>
        </p:nvPicPr>
        <p:blipFill rotWithShape="1">
          <a:blip r:embed="rId2"/>
          <a:srcRect l="3073" t="-417" r="33513" b="12348"/>
          <a:stretch/>
        </p:blipFill>
        <p:spPr>
          <a:xfrm>
            <a:off x="697381" y="2571370"/>
            <a:ext cx="1575528" cy="2236088"/>
          </a:xfrm>
          <a:prstGeom prst="rect">
            <a:avLst/>
          </a:prstGeom>
          <a:ln>
            <a:noFill/>
          </a:ln>
          <a:effectLst>
            <a:outerShdw blurRad="292100" dist="139700" dir="2700000" algn="tl" rotWithShape="0">
              <a:srgbClr val="333333">
                <a:alpha val="65000"/>
              </a:srgbClr>
            </a:outerShdw>
          </a:effectLst>
          <a:scene3d>
            <a:camera prst="isometricOffAxis2Right">
              <a:rot lat="1080000" lon="18000000" rev="0"/>
            </a:camera>
            <a:lightRig rig="threePt" dir="t"/>
          </a:scene3d>
        </p:spPr>
      </p:pic>
      <p:sp>
        <p:nvSpPr>
          <p:cNvPr id="4" name="Rectangle 3">
            <a:extLst>
              <a:ext uri="{FF2B5EF4-FFF2-40B4-BE49-F238E27FC236}">
                <a16:creationId xmlns:a16="http://schemas.microsoft.com/office/drawing/2014/main" id="{E1D72679-3B93-483C-854B-B182F6F54F26}"/>
              </a:ext>
            </a:extLst>
          </p:cNvPr>
          <p:cNvSpPr/>
          <p:nvPr/>
        </p:nvSpPr>
        <p:spPr>
          <a:xfrm>
            <a:off x="5633089" y="3316986"/>
            <a:ext cx="813431"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AE85B2F9-32A5-4F60-9914-70FFD9981243}"/>
              </a:ext>
            </a:extLst>
          </p:cNvPr>
          <p:cNvSpPr/>
          <p:nvPr/>
        </p:nvSpPr>
        <p:spPr>
          <a:xfrm>
            <a:off x="5520690" y="3747926"/>
            <a:ext cx="452628" cy="32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4A9BA714-018B-4C8E-B2E8-007569FB89C6}"/>
              </a:ext>
            </a:extLst>
          </p:cNvPr>
          <p:cNvCxnSpPr>
            <a:cxnSpLocks/>
          </p:cNvCxnSpPr>
          <p:nvPr/>
        </p:nvCxnSpPr>
        <p:spPr>
          <a:xfrm flipV="1">
            <a:off x="5724144" y="3006090"/>
            <a:ext cx="868680" cy="58002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156BAA-AFD1-4D93-8BB8-7FA08FDD2A02}"/>
              </a:ext>
            </a:extLst>
          </p:cNvPr>
          <p:cNvSpPr txBox="1"/>
          <p:nvPr/>
        </p:nvSpPr>
        <p:spPr>
          <a:xfrm>
            <a:off x="6674987" y="2576323"/>
            <a:ext cx="1309974" cy="1131079"/>
          </a:xfrm>
          <a:prstGeom prst="rect">
            <a:avLst/>
          </a:prstGeom>
          <a:noFill/>
        </p:spPr>
        <p:txBody>
          <a:bodyPr wrap="none" rtlCol="0">
            <a:spAutoFit/>
          </a:bodyPr>
          <a:lstStyle/>
          <a:p>
            <a:r>
              <a:rPr lang="en-US" sz="1350" b="1" dirty="0"/>
              <a:t>Class Scores</a:t>
            </a:r>
          </a:p>
          <a:p>
            <a:r>
              <a:rPr lang="en-US" sz="1350" dirty="0"/>
              <a:t>Deer: 0.9</a:t>
            </a:r>
          </a:p>
          <a:p>
            <a:r>
              <a:rPr lang="en-US" sz="1350" dirty="0"/>
              <a:t>Cat: 0.05</a:t>
            </a:r>
          </a:p>
          <a:p>
            <a:r>
              <a:rPr lang="en-US" sz="1350" dirty="0"/>
              <a:t>Umbrella: 0.01</a:t>
            </a:r>
          </a:p>
          <a:p>
            <a:r>
              <a:rPr lang="en-US" sz="1350" dirty="0"/>
              <a:t>…</a:t>
            </a:r>
          </a:p>
        </p:txBody>
      </p:sp>
      <p:sp>
        <p:nvSpPr>
          <p:cNvPr id="19" name="TextBox 18">
            <a:extLst>
              <a:ext uri="{FF2B5EF4-FFF2-40B4-BE49-F238E27FC236}">
                <a16:creationId xmlns:a16="http://schemas.microsoft.com/office/drawing/2014/main" id="{CE3EDECB-45AE-4B09-87F5-AE3735282F0B}"/>
              </a:ext>
            </a:extLst>
          </p:cNvPr>
          <p:cNvSpPr txBox="1"/>
          <p:nvPr/>
        </p:nvSpPr>
        <p:spPr>
          <a:xfrm>
            <a:off x="6674987" y="4281679"/>
            <a:ext cx="1569660" cy="507831"/>
          </a:xfrm>
          <a:prstGeom prst="rect">
            <a:avLst/>
          </a:prstGeom>
          <a:noFill/>
        </p:spPr>
        <p:txBody>
          <a:bodyPr wrap="none" rtlCol="0">
            <a:spAutoFit/>
          </a:bodyPr>
          <a:lstStyle/>
          <a:p>
            <a:r>
              <a:rPr lang="en-US" sz="1350" b="1" dirty="0"/>
              <a:t>Box Coordinates</a:t>
            </a:r>
          </a:p>
          <a:p>
            <a:r>
              <a:rPr lang="en-US" sz="1350" dirty="0"/>
              <a:t>(x, y, w, h)</a:t>
            </a:r>
          </a:p>
        </p:txBody>
      </p:sp>
      <p:cxnSp>
        <p:nvCxnSpPr>
          <p:cNvPr id="27" name="Straight Arrow Connector 26">
            <a:extLst>
              <a:ext uri="{FF2B5EF4-FFF2-40B4-BE49-F238E27FC236}">
                <a16:creationId xmlns:a16="http://schemas.microsoft.com/office/drawing/2014/main" id="{9B3FE723-F3F2-47B7-B8ED-8599AC7DF72F}"/>
              </a:ext>
            </a:extLst>
          </p:cNvPr>
          <p:cNvCxnSpPr>
            <a:cxnSpLocks/>
          </p:cNvCxnSpPr>
          <p:nvPr/>
        </p:nvCxnSpPr>
        <p:spPr>
          <a:xfrm>
            <a:off x="5724144" y="3851411"/>
            <a:ext cx="859536" cy="60974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62BBC6-55F4-46E9-9EDA-20454D5AB77A}"/>
              </a:ext>
            </a:extLst>
          </p:cNvPr>
          <p:cNvSpPr txBox="1"/>
          <p:nvPr/>
        </p:nvSpPr>
        <p:spPr>
          <a:xfrm>
            <a:off x="4870548" y="3057886"/>
            <a:ext cx="1627369" cy="507831"/>
          </a:xfrm>
          <a:prstGeom prst="rect">
            <a:avLst/>
          </a:prstGeom>
          <a:noFill/>
        </p:spPr>
        <p:txBody>
          <a:bodyPr wrap="none" rtlCol="0">
            <a:spAutoFit/>
          </a:bodyPr>
          <a:lstStyle/>
          <a:p>
            <a:r>
              <a:rPr lang="en-US" sz="1350" b="1" dirty="0"/>
              <a:t>Fully Connected</a:t>
            </a:r>
            <a:r>
              <a:rPr lang="en-US" sz="1350" dirty="0"/>
              <a:t>: </a:t>
            </a:r>
          </a:p>
          <a:p>
            <a:r>
              <a:rPr lang="en-US" sz="1350" dirty="0"/>
              <a:t>4096 to k </a:t>
            </a:r>
          </a:p>
        </p:txBody>
      </p:sp>
      <p:sp>
        <p:nvSpPr>
          <p:cNvPr id="29" name="TextBox 28">
            <a:extLst>
              <a:ext uri="{FF2B5EF4-FFF2-40B4-BE49-F238E27FC236}">
                <a16:creationId xmlns:a16="http://schemas.microsoft.com/office/drawing/2014/main" id="{8DC2DE36-5278-46AA-B8DB-2C4F1FA0DBA1}"/>
              </a:ext>
            </a:extLst>
          </p:cNvPr>
          <p:cNvSpPr txBox="1"/>
          <p:nvPr/>
        </p:nvSpPr>
        <p:spPr>
          <a:xfrm>
            <a:off x="4802074" y="4042211"/>
            <a:ext cx="1588897" cy="507831"/>
          </a:xfrm>
          <a:prstGeom prst="rect">
            <a:avLst/>
          </a:prstGeom>
          <a:noFill/>
        </p:spPr>
        <p:txBody>
          <a:bodyPr wrap="none" rtlCol="0">
            <a:spAutoFit/>
          </a:bodyPr>
          <a:lstStyle/>
          <a:p>
            <a:r>
              <a:rPr lang="en-US" sz="1350" b="1" dirty="0"/>
              <a:t>Fully Connected:</a:t>
            </a:r>
          </a:p>
          <a:p>
            <a:r>
              <a:rPr lang="en-US" sz="1350" dirty="0"/>
              <a:t>4096 to 4</a:t>
            </a:r>
          </a:p>
        </p:txBody>
      </p:sp>
      <p:sp>
        <p:nvSpPr>
          <p:cNvPr id="17" name="Cube 16">
            <a:extLst>
              <a:ext uri="{FF2B5EF4-FFF2-40B4-BE49-F238E27FC236}">
                <a16:creationId xmlns:a16="http://schemas.microsoft.com/office/drawing/2014/main" id="{837BC129-A62F-4972-A187-18AB6573B3CF}"/>
              </a:ext>
            </a:extLst>
          </p:cNvPr>
          <p:cNvSpPr/>
          <p:nvPr/>
        </p:nvSpPr>
        <p:spPr>
          <a:xfrm>
            <a:off x="1953812" y="2338578"/>
            <a:ext cx="862993" cy="2395728"/>
          </a:xfrm>
          <a:prstGeom prst="cube">
            <a:avLst>
              <a:gd name="adj" fmla="val 843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Cube 30">
            <a:extLst>
              <a:ext uri="{FF2B5EF4-FFF2-40B4-BE49-F238E27FC236}">
                <a16:creationId xmlns:a16="http://schemas.microsoft.com/office/drawing/2014/main" id="{9993DBA5-1725-45F7-8BF6-87B5CB53454E}"/>
              </a:ext>
            </a:extLst>
          </p:cNvPr>
          <p:cNvSpPr/>
          <p:nvPr/>
        </p:nvSpPr>
        <p:spPr>
          <a:xfrm>
            <a:off x="2373360" y="2912363"/>
            <a:ext cx="729411" cy="1449441"/>
          </a:xfrm>
          <a:prstGeom prst="cube">
            <a:avLst>
              <a:gd name="adj" fmla="val 557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Cube 31">
            <a:extLst>
              <a:ext uri="{FF2B5EF4-FFF2-40B4-BE49-F238E27FC236}">
                <a16:creationId xmlns:a16="http://schemas.microsoft.com/office/drawing/2014/main" id="{E90918EC-C1A6-492F-A6C5-F8A6C8450C9A}"/>
              </a:ext>
            </a:extLst>
          </p:cNvPr>
          <p:cNvSpPr/>
          <p:nvPr/>
        </p:nvSpPr>
        <p:spPr>
          <a:xfrm>
            <a:off x="2926044" y="3280410"/>
            <a:ext cx="540817" cy="857250"/>
          </a:xfrm>
          <a:prstGeom prst="cube">
            <a:avLst>
              <a:gd name="adj" fmla="val 455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Cube 32">
            <a:extLst>
              <a:ext uri="{FF2B5EF4-FFF2-40B4-BE49-F238E27FC236}">
                <a16:creationId xmlns:a16="http://schemas.microsoft.com/office/drawing/2014/main" id="{D09A9CCA-614F-4681-B3B0-6E9E163C9E3E}"/>
              </a:ext>
            </a:extLst>
          </p:cNvPr>
          <p:cNvSpPr/>
          <p:nvPr/>
        </p:nvSpPr>
        <p:spPr>
          <a:xfrm>
            <a:off x="3399909" y="3499295"/>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Cube 33">
            <a:extLst>
              <a:ext uri="{FF2B5EF4-FFF2-40B4-BE49-F238E27FC236}">
                <a16:creationId xmlns:a16="http://schemas.microsoft.com/office/drawing/2014/main" id="{29C408E8-3878-40B4-9676-1AB5C30FC75C}"/>
              </a:ext>
            </a:extLst>
          </p:cNvPr>
          <p:cNvSpPr/>
          <p:nvPr/>
        </p:nvSpPr>
        <p:spPr>
          <a:xfrm>
            <a:off x="3822411" y="3497609"/>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Cube 34">
            <a:extLst>
              <a:ext uri="{FF2B5EF4-FFF2-40B4-BE49-F238E27FC236}">
                <a16:creationId xmlns:a16="http://schemas.microsoft.com/office/drawing/2014/main" id="{4329D22C-47FE-44D6-8295-A7B0DBB3854A}"/>
              </a:ext>
            </a:extLst>
          </p:cNvPr>
          <p:cNvSpPr/>
          <p:nvPr/>
        </p:nvSpPr>
        <p:spPr>
          <a:xfrm>
            <a:off x="4246346" y="3609652"/>
            <a:ext cx="651717" cy="220952"/>
          </a:xfrm>
          <a:prstGeom prst="cube">
            <a:avLst>
              <a:gd name="adj" fmla="val 360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Cube 37">
            <a:extLst>
              <a:ext uri="{FF2B5EF4-FFF2-40B4-BE49-F238E27FC236}">
                <a16:creationId xmlns:a16="http://schemas.microsoft.com/office/drawing/2014/main" id="{FFB68F1A-FB72-4FD0-8C89-FBFB8A2D03B6}"/>
              </a:ext>
            </a:extLst>
          </p:cNvPr>
          <p:cNvSpPr/>
          <p:nvPr/>
        </p:nvSpPr>
        <p:spPr>
          <a:xfrm>
            <a:off x="4895607" y="3653139"/>
            <a:ext cx="864197" cy="131254"/>
          </a:xfrm>
          <a:prstGeom prst="cube">
            <a:avLst>
              <a:gd name="adj" fmla="val 29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4059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FC8A1-37A7-8946-8B89-283B6C491A0B}"/>
              </a:ext>
            </a:extLst>
          </p:cNvPr>
          <p:cNvSpPr>
            <a:spLocks noGrp="1"/>
          </p:cNvSpPr>
          <p:nvPr>
            <p:ph type="title"/>
          </p:nvPr>
        </p:nvSpPr>
        <p:spPr/>
        <p:txBody>
          <a:bodyPr>
            <a:normAutofit fontScale="90000"/>
          </a:bodyPr>
          <a:lstStyle/>
          <a:p>
            <a:r>
              <a:rPr lang="es-ES_tradnl" dirty="0" err="1"/>
              <a:t>Most</a:t>
            </a:r>
            <a:r>
              <a:rPr lang="es-ES_tradnl" dirty="0"/>
              <a:t> </a:t>
            </a:r>
            <a:r>
              <a:rPr lang="es-ES_tradnl" dirty="0" err="1"/>
              <a:t>influential</a:t>
            </a:r>
            <a:r>
              <a:rPr lang="es-ES_tradnl" dirty="0"/>
              <a:t> Google </a:t>
            </a:r>
            <a:r>
              <a:rPr lang="es-ES_tradnl" dirty="0" err="1"/>
              <a:t>Scholar</a:t>
            </a:r>
            <a:r>
              <a:rPr lang="es-ES_tradnl" dirty="0"/>
              <a:t> </a:t>
            </a:r>
            <a:r>
              <a:rPr lang="es-ES_tradnl" dirty="0" err="1"/>
              <a:t>papers</a:t>
            </a:r>
            <a:r>
              <a:rPr lang="es-ES_tradnl" dirty="0"/>
              <a:t> 2020</a:t>
            </a:r>
          </a:p>
        </p:txBody>
      </p:sp>
      <p:pic>
        <p:nvPicPr>
          <p:cNvPr id="6" name="Content Placeholder 5" descr="Graphical user interface, application, Word&#10;&#10;Description automatically generated">
            <a:extLst>
              <a:ext uri="{FF2B5EF4-FFF2-40B4-BE49-F238E27FC236}">
                <a16:creationId xmlns:a16="http://schemas.microsoft.com/office/drawing/2014/main" id="{FABC9136-915E-5541-A875-8297E1CCB01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6852" t="10494" r="39814" b="617"/>
          <a:stretch/>
        </p:blipFill>
        <p:spPr>
          <a:xfrm>
            <a:off x="5334000" y="1939924"/>
            <a:ext cx="2743200" cy="4705350"/>
          </a:xfrm>
        </p:spPr>
      </p:pic>
      <p:sp>
        <p:nvSpPr>
          <p:cNvPr id="4" name="Slide Number Placeholder 3">
            <a:extLst>
              <a:ext uri="{FF2B5EF4-FFF2-40B4-BE49-F238E27FC236}">
                <a16:creationId xmlns:a16="http://schemas.microsoft.com/office/drawing/2014/main" id="{E9256D03-6F72-CA4B-96EC-BE1335C4D4F3}"/>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50</a:t>
            </a:fld>
            <a:endParaRPr lang="en-US" b="1" kern="1200">
              <a:ea typeface="+mn-ea"/>
              <a:cs typeface="+mn-cs"/>
            </a:endParaRPr>
          </a:p>
        </p:txBody>
      </p:sp>
      <p:pic>
        <p:nvPicPr>
          <p:cNvPr id="8" name="Picture 7" descr="Graphical user interface, text, application, website&#10;&#10;Description automatically generated">
            <a:extLst>
              <a:ext uri="{FF2B5EF4-FFF2-40B4-BE49-F238E27FC236}">
                <a16:creationId xmlns:a16="http://schemas.microsoft.com/office/drawing/2014/main" id="{DF0CFEDD-C0F5-8147-AF81-B811F16589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500" t="8519" r="26250"/>
          <a:stretch/>
        </p:blipFill>
        <p:spPr>
          <a:xfrm>
            <a:off x="457200" y="1914524"/>
            <a:ext cx="4229099" cy="4705350"/>
          </a:xfrm>
          <a:prstGeom prst="rect">
            <a:avLst/>
          </a:prstGeom>
        </p:spPr>
      </p:pic>
      <p:sp>
        <p:nvSpPr>
          <p:cNvPr id="3" name="Rectángulo 2">
            <a:extLst>
              <a:ext uri="{FF2B5EF4-FFF2-40B4-BE49-F238E27FC236}">
                <a16:creationId xmlns:a16="http://schemas.microsoft.com/office/drawing/2014/main" id="{83351992-2553-5A9D-C885-C504A939879A}"/>
              </a:ext>
            </a:extLst>
          </p:cNvPr>
          <p:cNvSpPr/>
          <p:nvPr/>
        </p:nvSpPr>
        <p:spPr>
          <a:xfrm>
            <a:off x="5257800" y="3962400"/>
            <a:ext cx="2590800" cy="609600"/>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1128623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Faster-RCNN</a:t>
            </a:r>
          </a:p>
        </p:txBody>
      </p:sp>
      <p:pic>
        <p:nvPicPr>
          <p:cNvPr id="6" name="Picture 5"/>
          <p:cNvPicPr>
            <a:picLocks noChangeAspect="1"/>
          </p:cNvPicPr>
          <p:nvPr/>
        </p:nvPicPr>
        <p:blipFill>
          <a:blip r:embed="rId3"/>
          <a:stretch>
            <a:fillRect/>
          </a:stretch>
        </p:blipFill>
        <p:spPr>
          <a:xfrm>
            <a:off x="3488430" y="1788117"/>
            <a:ext cx="4191631" cy="3760302"/>
          </a:xfrm>
          <a:prstGeom prst="rect">
            <a:avLst/>
          </a:prstGeom>
        </p:spPr>
      </p:pic>
      <p:sp>
        <p:nvSpPr>
          <p:cNvPr id="8" name="Rectangle 7"/>
          <p:cNvSpPr/>
          <p:nvPr/>
        </p:nvSpPr>
        <p:spPr>
          <a:xfrm>
            <a:off x="457200" y="6271082"/>
            <a:ext cx="6858000" cy="323165"/>
          </a:xfrm>
          <a:prstGeom prst="rect">
            <a:avLst/>
          </a:prstGeom>
        </p:spPr>
        <p:txBody>
          <a:bodyPr wrap="square">
            <a:spAutoFit/>
          </a:bodyPr>
          <a:lstStyle/>
          <a:p>
            <a:r>
              <a:rPr lang="en-US" sz="1500" dirty="0"/>
              <a:t>Ren et al. NIPS 2015. </a:t>
            </a:r>
            <a:r>
              <a:rPr lang="en-US" sz="1500" dirty="0">
                <a:hlinkClick r:id="rId4"/>
              </a:rPr>
              <a:t>https://arxiv.org/abs/1506.01497</a:t>
            </a:r>
            <a:endParaRPr lang="en-US" sz="1500" dirty="0"/>
          </a:p>
        </p:txBody>
      </p:sp>
      <p:sp>
        <p:nvSpPr>
          <p:cNvPr id="9" name="TextBox 8"/>
          <p:cNvSpPr txBox="1"/>
          <p:nvPr/>
        </p:nvSpPr>
        <p:spPr>
          <a:xfrm>
            <a:off x="429796" y="3668268"/>
            <a:ext cx="3304004" cy="18158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189" latinLnBrk="1" hangingPunct="0"/>
            <a:r>
              <a:rPr lang="en-US" sz="2800" b="1" dirty="0">
                <a:solidFill>
                  <a:srgbClr val="0070C0"/>
                </a:solidFill>
              </a:rPr>
              <a:t>Idea</a:t>
            </a:r>
            <a:r>
              <a:rPr lang="en-US" sz="2800" dirty="0">
                <a:solidFill>
                  <a:srgbClr val="0070C0"/>
                </a:solidFill>
              </a:rPr>
              <a:t>: </a:t>
            </a:r>
            <a:r>
              <a:rPr lang="en-US" sz="2800" dirty="0"/>
              <a:t>Integrate the Bounding Box </a:t>
            </a:r>
          </a:p>
          <a:p>
            <a:pPr defTabSz="457189" latinLnBrk="1" hangingPunct="0"/>
            <a:r>
              <a:rPr lang="en-US" sz="2800" dirty="0"/>
              <a:t>Proposals as part of the CNN predictions</a:t>
            </a:r>
            <a:endParaRPr lang="en-US" sz="280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305926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7B578A-D93F-4DDC-8AE6-C1067E0DE626}"/>
              </a:ext>
            </a:extLst>
          </p:cNvPr>
          <p:cNvSpPr>
            <a:spLocks noGrp="1"/>
          </p:cNvSpPr>
          <p:nvPr>
            <p:ph type="title"/>
          </p:nvPr>
        </p:nvSpPr>
        <p:spPr/>
        <p:txBody>
          <a:bodyPr>
            <a:normAutofit fontScale="90000"/>
          </a:bodyPr>
          <a:lstStyle/>
          <a:p>
            <a:r>
              <a:rPr lang="en-US" sz="4400" b="1" dirty="0">
                <a:solidFill>
                  <a:srgbClr val="0070C0"/>
                </a:solidFill>
              </a:rPr>
              <a:t>2016: Faster R-CNN - Speeding Up Region Proposal</a:t>
            </a:r>
            <a:br>
              <a:rPr lang="en-US" sz="2100" b="1" dirty="0">
                <a:solidFill>
                  <a:srgbClr val="0070C0"/>
                </a:solidFill>
              </a:rPr>
            </a:br>
            <a:endParaRPr lang="it-IT" sz="2100" dirty="0">
              <a:solidFill>
                <a:srgbClr val="0070C0"/>
              </a:solidFill>
            </a:endParaRPr>
          </a:p>
        </p:txBody>
      </p:sp>
      <p:sp>
        <p:nvSpPr>
          <p:cNvPr id="3" name="Slide Number Placeholder 2">
            <a:extLst>
              <a:ext uri="{FF2B5EF4-FFF2-40B4-BE49-F238E27FC236}">
                <a16:creationId xmlns:a16="http://schemas.microsoft.com/office/drawing/2014/main" id="{547DA040-3E5E-1E49-8725-3A45E097A80A}"/>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52</a:t>
            </a:fld>
            <a:endParaRPr lang="en-US" b="1" kern="1200">
              <a:ea typeface="+mn-ea"/>
              <a:cs typeface="+mn-cs"/>
            </a:endParaRPr>
          </a:p>
        </p:txBody>
      </p:sp>
      <p:pic>
        <p:nvPicPr>
          <p:cNvPr id="9" name="Immagine 8">
            <a:extLst>
              <a:ext uri="{FF2B5EF4-FFF2-40B4-BE49-F238E27FC236}">
                <a16:creationId xmlns:a16="http://schemas.microsoft.com/office/drawing/2014/main" id="{940AC723-DCD3-4EC4-A700-F1CE44C7E7DD}"/>
              </a:ext>
            </a:extLst>
          </p:cNvPr>
          <p:cNvPicPr>
            <a:picLocks noChangeAspect="1"/>
          </p:cNvPicPr>
          <p:nvPr/>
        </p:nvPicPr>
        <p:blipFill>
          <a:blip r:embed="rId2"/>
          <a:stretch>
            <a:fillRect/>
          </a:stretch>
        </p:blipFill>
        <p:spPr>
          <a:xfrm>
            <a:off x="228601" y="3160874"/>
            <a:ext cx="4726636" cy="2186291"/>
          </a:xfrm>
          <a:prstGeom prst="rect">
            <a:avLst/>
          </a:prstGeom>
        </p:spPr>
      </p:pic>
      <p:pic>
        <p:nvPicPr>
          <p:cNvPr id="10" name="Immagine 9">
            <a:extLst>
              <a:ext uri="{FF2B5EF4-FFF2-40B4-BE49-F238E27FC236}">
                <a16:creationId xmlns:a16="http://schemas.microsoft.com/office/drawing/2014/main" id="{F100B0E3-C50B-4C14-90B4-C07C221BD15E}"/>
              </a:ext>
            </a:extLst>
          </p:cNvPr>
          <p:cNvPicPr>
            <a:picLocks noChangeAspect="1"/>
          </p:cNvPicPr>
          <p:nvPr/>
        </p:nvPicPr>
        <p:blipFill>
          <a:blip r:embed="rId3"/>
          <a:stretch>
            <a:fillRect/>
          </a:stretch>
        </p:blipFill>
        <p:spPr>
          <a:xfrm>
            <a:off x="5098589" y="3042204"/>
            <a:ext cx="2896880" cy="2406354"/>
          </a:xfrm>
          <a:prstGeom prst="rect">
            <a:avLst/>
          </a:prstGeom>
        </p:spPr>
      </p:pic>
      <p:sp>
        <p:nvSpPr>
          <p:cNvPr id="11" name="Rettangolo 10">
            <a:extLst>
              <a:ext uri="{FF2B5EF4-FFF2-40B4-BE49-F238E27FC236}">
                <a16:creationId xmlns:a16="http://schemas.microsoft.com/office/drawing/2014/main" id="{421DB8DE-9AAD-48AE-AA7F-1D05333B8692}"/>
              </a:ext>
            </a:extLst>
          </p:cNvPr>
          <p:cNvSpPr/>
          <p:nvPr/>
        </p:nvSpPr>
        <p:spPr>
          <a:xfrm>
            <a:off x="683321" y="1992976"/>
            <a:ext cx="7777358" cy="954107"/>
          </a:xfrm>
          <a:prstGeom prst="rect">
            <a:avLst/>
          </a:prstGeom>
        </p:spPr>
        <p:txBody>
          <a:bodyPr wrap="square">
            <a:spAutoFit/>
          </a:bodyPr>
          <a:lstStyle/>
          <a:p>
            <a:r>
              <a:rPr lang="en-US" sz="2800" dirty="0"/>
              <a:t>Different schemes for addressing multiple scales and sizes</a:t>
            </a:r>
            <a:endParaRPr lang="it-IT" sz="2800" dirty="0"/>
          </a:p>
        </p:txBody>
      </p:sp>
      <p:sp>
        <p:nvSpPr>
          <p:cNvPr id="12" name="Rettangolo 11">
            <a:extLst>
              <a:ext uri="{FF2B5EF4-FFF2-40B4-BE49-F238E27FC236}">
                <a16:creationId xmlns:a16="http://schemas.microsoft.com/office/drawing/2014/main" id="{D9B494F2-9E6F-4A3F-B86D-CEE93B004FBE}"/>
              </a:ext>
            </a:extLst>
          </p:cNvPr>
          <p:cNvSpPr/>
          <p:nvPr/>
        </p:nvSpPr>
        <p:spPr>
          <a:xfrm>
            <a:off x="1148530" y="5638800"/>
            <a:ext cx="3346808" cy="830997"/>
          </a:xfrm>
          <a:prstGeom prst="rect">
            <a:avLst/>
          </a:prstGeom>
        </p:spPr>
        <p:txBody>
          <a:bodyPr wrap="square">
            <a:spAutoFit/>
          </a:bodyPr>
          <a:lstStyle/>
          <a:p>
            <a:r>
              <a:rPr lang="en-US" sz="1600" dirty="0"/>
              <a:t>(a) Pyramids of images and feature maps are built, and the classifier is run at all scales</a:t>
            </a:r>
            <a:endParaRPr lang="it-IT" sz="1600" dirty="0"/>
          </a:p>
        </p:txBody>
      </p:sp>
      <p:sp>
        <p:nvSpPr>
          <p:cNvPr id="13" name="Rettangolo 12">
            <a:extLst>
              <a:ext uri="{FF2B5EF4-FFF2-40B4-BE49-F238E27FC236}">
                <a16:creationId xmlns:a16="http://schemas.microsoft.com/office/drawing/2014/main" id="{DD5CDF5B-3FAF-451B-8930-3E3987504557}"/>
              </a:ext>
            </a:extLst>
          </p:cNvPr>
          <p:cNvSpPr/>
          <p:nvPr/>
        </p:nvSpPr>
        <p:spPr>
          <a:xfrm>
            <a:off x="5521508" y="5638799"/>
            <a:ext cx="2708092" cy="830997"/>
          </a:xfrm>
          <a:prstGeom prst="rect">
            <a:avLst/>
          </a:prstGeom>
        </p:spPr>
        <p:txBody>
          <a:bodyPr wrap="square">
            <a:spAutoFit/>
          </a:bodyPr>
          <a:lstStyle/>
          <a:p>
            <a:r>
              <a:rPr lang="en-US" sz="1600" dirty="0"/>
              <a:t>(b) Pyramids of filters with multiple scales/sizes are run on the feature map.</a:t>
            </a:r>
            <a:endParaRPr lang="it-IT" sz="1600" dirty="0"/>
          </a:p>
        </p:txBody>
      </p:sp>
    </p:spTree>
    <p:extLst>
      <p:ext uri="{BB962C8B-B14F-4D97-AF65-F5344CB8AC3E}">
        <p14:creationId xmlns:p14="http://schemas.microsoft.com/office/powerpoint/2010/main" val="1803478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cdn-images-1.medium.com/max/1000/0*n6pZEyvW47nlcdQz.">
            <a:extLst>
              <a:ext uri="{FF2B5EF4-FFF2-40B4-BE49-F238E27FC236}">
                <a16:creationId xmlns:a16="http://schemas.microsoft.com/office/drawing/2014/main" id="{F87A7696-D5F4-4192-BFA8-D35650A47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129" y="3640863"/>
            <a:ext cx="3747742" cy="2223236"/>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59BE78D4-5704-494C-9984-7A83A6EF14AC}"/>
              </a:ext>
            </a:extLst>
          </p:cNvPr>
          <p:cNvSpPr/>
          <p:nvPr/>
        </p:nvSpPr>
        <p:spPr>
          <a:xfrm>
            <a:off x="527532" y="576942"/>
            <a:ext cx="5707012" cy="707886"/>
          </a:xfrm>
          <a:prstGeom prst="rect">
            <a:avLst/>
          </a:prstGeom>
        </p:spPr>
        <p:txBody>
          <a:bodyPr wrap="none">
            <a:spAutoFit/>
          </a:bodyPr>
          <a:lstStyle/>
          <a:p>
            <a:r>
              <a:rPr lang="en-US" sz="4000" spc="-100" dirty="0">
                <a:solidFill>
                  <a:srgbClr val="0070C0"/>
                </a:solidFill>
                <a:latin typeface="Arial" panose="020B0604020202020204" pitchFamily="34" charset="0"/>
                <a:ea typeface="+mj-ea"/>
                <a:cs typeface="+mj-cs"/>
              </a:rPr>
              <a:t>Region Proposal Network</a:t>
            </a:r>
            <a:endParaRPr lang="it-IT" sz="4000" spc="-100" dirty="0">
              <a:solidFill>
                <a:srgbClr val="0070C0"/>
              </a:solidFill>
              <a:latin typeface="Arial" panose="020B0604020202020204" pitchFamily="34" charset="0"/>
              <a:ea typeface="+mj-ea"/>
              <a:cs typeface="+mj-cs"/>
            </a:endParaRPr>
          </a:p>
        </p:txBody>
      </p:sp>
      <p:sp>
        <p:nvSpPr>
          <p:cNvPr id="7" name="Rettangolo 6">
            <a:extLst>
              <a:ext uri="{FF2B5EF4-FFF2-40B4-BE49-F238E27FC236}">
                <a16:creationId xmlns:a16="http://schemas.microsoft.com/office/drawing/2014/main" id="{48BD25F4-C2A5-4689-A8E6-29694BF2A0D3}"/>
              </a:ext>
            </a:extLst>
          </p:cNvPr>
          <p:cNvSpPr/>
          <p:nvPr/>
        </p:nvSpPr>
        <p:spPr>
          <a:xfrm>
            <a:off x="511766" y="1479674"/>
            <a:ext cx="7469314" cy="830997"/>
          </a:xfrm>
          <a:prstGeom prst="rect">
            <a:avLst/>
          </a:prstGeom>
        </p:spPr>
        <p:txBody>
          <a:bodyPr wrap="square">
            <a:spAutoFit/>
          </a:bodyPr>
          <a:lstStyle/>
          <a:p>
            <a:r>
              <a:rPr lang="en-US" sz="2400" b="1" dirty="0"/>
              <a:t>‘Attention’ mechanisms</a:t>
            </a:r>
            <a:r>
              <a:rPr lang="en-US" sz="2400" dirty="0"/>
              <a:t>, the RPN module tells the Fast R-CNN module where to look.</a:t>
            </a:r>
            <a:endParaRPr lang="it-IT" sz="2400" dirty="0"/>
          </a:p>
        </p:txBody>
      </p:sp>
      <p:sp>
        <p:nvSpPr>
          <p:cNvPr id="8" name="Rettangolo 7">
            <a:extLst>
              <a:ext uri="{FF2B5EF4-FFF2-40B4-BE49-F238E27FC236}">
                <a16:creationId xmlns:a16="http://schemas.microsoft.com/office/drawing/2014/main" id="{F1687164-4F11-4E0E-8B64-9F143E22B0B2}"/>
              </a:ext>
            </a:extLst>
          </p:cNvPr>
          <p:cNvSpPr/>
          <p:nvPr/>
        </p:nvSpPr>
        <p:spPr>
          <a:xfrm>
            <a:off x="511766" y="2623530"/>
            <a:ext cx="8308428" cy="923330"/>
          </a:xfrm>
          <a:prstGeom prst="rect">
            <a:avLst/>
          </a:prstGeom>
        </p:spPr>
        <p:txBody>
          <a:bodyPr wrap="square">
            <a:spAutoFit/>
          </a:bodyPr>
          <a:lstStyle/>
          <a:p>
            <a:r>
              <a:rPr lang="en-US" dirty="0"/>
              <a:t>Slide a small network over the convolutional feature map output by the last shared convolutional layer, with input an </a:t>
            </a:r>
            <a:r>
              <a:rPr lang="en-US" i="1" dirty="0"/>
              <a:t>n x n </a:t>
            </a:r>
            <a:r>
              <a:rPr lang="en-US" dirty="0"/>
              <a:t>spatial window, mapped to a lower-dim feature</a:t>
            </a:r>
            <a:endParaRPr lang="it-IT" dirty="0"/>
          </a:p>
        </p:txBody>
      </p:sp>
      <p:sp>
        <p:nvSpPr>
          <p:cNvPr id="10" name="Rettangolo 9">
            <a:extLst>
              <a:ext uri="{FF2B5EF4-FFF2-40B4-BE49-F238E27FC236}">
                <a16:creationId xmlns:a16="http://schemas.microsoft.com/office/drawing/2014/main" id="{BB2D0E77-4996-4224-B522-2FA8E9D6CD77}"/>
              </a:ext>
            </a:extLst>
          </p:cNvPr>
          <p:cNvSpPr/>
          <p:nvPr/>
        </p:nvSpPr>
        <p:spPr>
          <a:xfrm>
            <a:off x="702053" y="5988670"/>
            <a:ext cx="8153400" cy="646331"/>
          </a:xfrm>
          <a:prstGeom prst="rect">
            <a:avLst/>
          </a:prstGeom>
        </p:spPr>
        <p:txBody>
          <a:bodyPr wrap="square">
            <a:spAutoFit/>
          </a:bodyPr>
          <a:lstStyle/>
          <a:p>
            <a:r>
              <a:rPr lang="en-US" dirty="0"/>
              <a:t>This feature is fed into two sibling fully connected layers - a box-regression layer (</a:t>
            </a:r>
            <a:r>
              <a:rPr lang="en-US" b="1" dirty="0" err="1"/>
              <a:t>reg</a:t>
            </a:r>
            <a:r>
              <a:rPr lang="en-US" dirty="0"/>
              <a:t>) and a box-classification layer (</a:t>
            </a:r>
            <a:r>
              <a:rPr lang="en-US" b="1" dirty="0" err="1"/>
              <a:t>cls</a:t>
            </a:r>
            <a:r>
              <a:rPr lang="en-US" dirty="0"/>
              <a:t>)</a:t>
            </a:r>
            <a:endParaRPr lang="it-IT" dirty="0"/>
          </a:p>
        </p:txBody>
      </p:sp>
      <p:sp>
        <p:nvSpPr>
          <p:cNvPr id="2" name="Slide Number Placeholder 1">
            <a:extLst>
              <a:ext uri="{FF2B5EF4-FFF2-40B4-BE49-F238E27FC236}">
                <a16:creationId xmlns:a16="http://schemas.microsoft.com/office/drawing/2014/main" id="{E0EF0DDD-A188-F44F-92D6-E56D7F235B58}"/>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53</a:t>
            </a:fld>
            <a:endParaRPr lang="en-US" b="1" kern="1200">
              <a:ea typeface="+mn-ea"/>
              <a:cs typeface="+mn-cs"/>
            </a:endParaRPr>
          </a:p>
        </p:txBody>
      </p:sp>
    </p:spTree>
    <p:extLst>
      <p:ext uri="{BB962C8B-B14F-4D97-AF65-F5344CB8AC3E}">
        <p14:creationId xmlns:p14="http://schemas.microsoft.com/office/powerpoint/2010/main" val="532764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11A75B7-313B-42B3-8BB7-6088C243A030}"/>
              </a:ext>
            </a:extLst>
          </p:cNvPr>
          <p:cNvPicPr>
            <a:picLocks noChangeAspect="1"/>
          </p:cNvPicPr>
          <p:nvPr/>
        </p:nvPicPr>
        <p:blipFill>
          <a:blip r:embed="rId2"/>
          <a:stretch>
            <a:fillRect/>
          </a:stretch>
        </p:blipFill>
        <p:spPr>
          <a:xfrm>
            <a:off x="527532" y="4486617"/>
            <a:ext cx="2013358" cy="1629861"/>
          </a:xfrm>
          <a:prstGeom prst="rect">
            <a:avLst/>
          </a:prstGeom>
        </p:spPr>
      </p:pic>
      <p:sp>
        <p:nvSpPr>
          <p:cNvPr id="9" name="Rettangolo 8">
            <a:extLst>
              <a:ext uri="{FF2B5EF4-FFF2-40B4-BE49-F238E27FC236}">
                <a16:creationId xmlns:a16="http://schemas.microsoft.com/office/drawing/2014/main" id="{8C009538-FBF4-4F75-8ED3-BE437A49E073}"/>
              </a:ext>
            </a:extLst>
          </p:cNvPr>
          <p:cNvSpPr/>
          <p:nvPr/>
        </p:nvSpPr>
        <p:spPr>
          <a:xfrm>
            <a:off x="498629" y="1569763"/>
            <a:ext cx="8188170" cy="1015663"/>
          </a:xfrm>
          <a:prstGeom prst="rect">
            <a:avLst/>
          </a:prstGeom>
        </p:spPr>
        <p:txBody>
          <a:bodyPr wrap="square">
            <a:spAutoFit/>
          </a:bodyPr>
          <a:lstStyle/>
          <a:p>
            <a:r>
              <a:rPr lang="en-US" sz="2000" dirty="0"/>
              <a:t>At each sliding-window location (center of the window called </a:t>
            </a:r>
            <a:r>
              <a:rPr lang="en-US" sz="2000" b="1" dirty="0"/>
              <a:t>anchor</a:t>
            </a:r>
            <a:r>
              <a:rPr lang="en-US" sz="2000" dirty="0"/>
              <a:t>), we simultaneously predict multiple k region proposals, called </a:t>
            </a:r>
            <a:r>
              <a:rPr lang="en-US" sz="2000" b="1" i="1" dirty="0"/>
              <a:t>anchor boxes</a:t>
            </a:r>
            <a:r>
              <a:rPr lang="en-US" sz="2000" dirty="0"/>
              <a:t>, with different sizes and aspect ratios (k=9, 3 sizes and 3 ratios)</a:t>
            </a:r>
            <a:endParaRPr lang="it-IT" sz="2000" dirty="0"/>
          </a:p>
        </p:txBody>
      </p:sp>
      <p:sp>
        <p:nvSpPr>
          <p:cNvPr id="12" name="Rettangolo 11">
            <a:extLst>
              <a:ext uri="{FF2B5EF4-FFF2-40B4-BE49-F238E27FC236}">
                <a16:creationId xmlns:a16="http://schemas.microsoft.com/office/drawing/2014/main" id="{513BD1EA-BA19-4DD4-9260-8F1D65235E46}"/>
              </a:ext>
            </a:extLst>
          </p:cNvPr>
          <p:cNvSpPr/>
          <p:nvPr/>
        </p:nvSpPr>
        <p:spPr>
          <a:xfrm>
            <a:off x="3423832" y="4665608"/>
            <a:ext cx="5720168" cy="1631216"/>
          </a:xfrm>
          <a:prstGeom prst="rect">
            <a:avLst/>
          </a:prstGeom>
        </p:spPr>
        <p:txBody>
          <a:bodyPr wrap="square">
            <a:spAutoFit/>
          </a:bodyPr>
          <a:lstStyle/>
          <a:p>
            <a:r>
              <a:rPr lang="en-US" sz="2000" dirty="0"/>
              <a:t>The </a:t>
            </a:r>
            <a:r>
              <a:rPr lang="en-US" sz="2000" b="1" dirty="0" err="1"/>
              <a:t>reg</a:t>
            </a:r>
            <a:r>
              <a:rPr lang="en-US" sz="2000" dirty="0"/>
              <a:t> layer has 4k outputs encoding the coordinates of k boxes (</a:t>
            </a:r>
            <a:r>
              <a:rPr lang="en-US" sz="2000" b="1" dirty="0"/>
              <a:t>relative to the anchor</a:t>
            </a:r>
            <a:r>
              <a:rPr lang="en-US" sz="2000" dirty="0"/>
              <a:t>), and the </a:t>
            </a:r>
            <a:r>
              <a:rPr lang="en-US" sz="2000" b="1" dirty="0" err="1"/>
              <a:t>cls</a:t>
            </a:r>
            <a:r>
              <a:rPr lang="en-US" sz="2000" b="1" dirty="0"/>
              <a:t> </a:t>
            </a:r>
            <a:r>
              <a:rPr lang="en-US" sz="2000" dirty="0"/>
              <a:t>layer outputs 2k scores that estimate probability of </a:t>
            </a:r>
            <a:r>
              <a:rPr lang="en-US" sz="2000" b="1" dirty="0"/>
              <a:t>object or not object</a:t>
            </a:r>
            <a:r>
              <a:rPr lang="en-US" sz="2000" dirty="0"/>
              <a:t> for each proposal</a:t>
            </a:r>
            <a:endParaRPr lang="it-IT" sz="2000" dirty="0"/>
          </a:p>
        </p:txBody>
      </p:sp>
      <p:sp>
        <p:nvSpPr>
          <p:cNvPr id="13" name="Rettangolo 12">
            <a:extLst>
              <a:ext uri="{FF2B5EF4-FFF2-40B4-BE49-F238E27FC236}">
                <a16:creationId xmlns:a16="http://schemas.microsoft.com/office/drawing/2014/main" id="{2EA48CBC-05DF-4358-A067-262135E91AEB}"/>
              </a:ext>
            </a:extLst>
          </p:cNvPr>
          <p:cNvSpPr/>
          <p:nvPr/>
        </p:nvSpPr>
        <p:spPr>
          <a:xfrm>
            <a:off x="498628" y="3178137"/>
            <a:ext cx="8188171" cy="707886"/>
          </a:xfrm>
          <a:prstGeom prst="rect">
            <a:avLst/>
          </a:prstGeom>
        </p:spPr>
        <p:txBody>
          <a:bodyPr wrap="square">
            <a:spAutoFit/>
          </a:bodyPr>
          <a:lstStyle/>
          <a:p>
            <a:r>
              <a:rPr lang="en-US" sz="2000" dirty="0"/>
              <a:t>For a convolutional feature map of a size W × H (typically ∼2,400), there are W*H*k anchors in total</a:t>
            </a:r>
            <a:endParaRPr lang="it-IT" sz="2000" dirty="0"/>
          </a:p>
        </p:txBody>
      </p:sp>
      <p:sp>
        <p:nvSpPr>
          <p:cNvPr id="14" name="Rettangolo 13">
            <a:extLst>
              <a:ext uri="{FF2B5EF4-FFF2-40B4-BE49-F238E27FC236}">
                <a16:creationId xmlns:a16="http://schemas.microsoft.com/office/drawing/2014/main" id="{3589D0F5-3B1F-43FD-A017-A6AAB8EABB40}"/>
              </a:ext>
            </a:extLst>
          </p:cNvPr>
          <p:cNvSpPr/>
          <p:nvPr/>
        </p:nvSpPr>
        <p:spPr>
          <a:xfrm>
            <a:off x="469308" y="4147428"/>
            <a:ext cx="2050561" cy="300082"/>
          </a:xfrm>
          <a:prstGeom prst="rect">
            <a:avLst/>
          </a:prstGeom>
        </p:spPr>
        <p:txBody>
          <a:bodyPr wrap="none">
            <a:spAutoFit/>
          </a:bodyPr>
          <a:lstStyle/>
          <a:p>
            <a:r>
              <a:rPr lang="it-IT" sz="1350" dirty="0">
                <a:solidFill>
                  <a:srgbClr val="0070C0"/>
                </a:solidFill>
              </a:rPr>
              <a:t>(c) a </a:t>
            </a:r>
            <a:r>
              <a:rPr lang="it-IT" sz="1350" dirty="0" err="1">
                <a:solidFill>
                  <a:srgbClr val="0070C0"/>
                </a:solidFill>
              </a:rPr>
              <a:t>pyramid</a:t>
            </a:r>
            <a:r>
              <a:rPr lang="it-IT" sz="1350" dirty="0">
                <a:solidFill>
                  <a:srgbClr val="0070C0"/>
                </a:solidFill>
              </a:rPr>
              <a:t> of </a:t>
            </a:r>
            <a:r>
              <a:rPr lang="it-IT" sz="1350" dirty="0" err="1">
                <a:solidFill>
                  <a:srgbClr val="0070C0"/>
                </a:solidFill>
              </a:rPr>
              <a:t>anchors</a:t>
            </a:r>
            <a:endParaRPr lang="it-IT" sz="1350" dirty="0">
              <a:solidFill>
                <a:srgbClr val="0070C0"/>
              </a:solidFill>
            </a:endParaRPr>
          </a:p>
        </p:txBody>
      </p:sp>
      <p:sp>
        <p:nvSpPr>
          <p:cNvPr id="15" name="Rettangolo 5">
            <a:extLst>
              <a:ext uri="{FF2B5EF4-FFF2-40B4-BE49-F238E27FC236}">
                <a16:creationId xmlns:a16="http://schemas.microsoft.com/office/drawing/2014/main" id="{2C35CF03-1B03-FD49-86BD-18137F9C6CAA}"/>
              </a:ext>
            </a:extLst>
          </p:cNvPr>
          <p:cNvSpPr/>
          <p:nvPr/>
        </p:nvSpPr>
        <p:spPr>
          <a:xfrm>
            <a:off x="527532" y="576942"/>
            <a:ext cx="5707012" cy="707886"/>
          </a:xfrm>
          <a:prstGeom prst="rect">
            <a:avLst/>
          </a:prstGeom>
        </p:spPr>
        <p:txBody>
          <a:bodyPr wrap="none">
            <a:spAutoFit/>
          </a:bodyPr>
          <a:lstStyle/>
          <a:p>
            <a:r>
              <a:rPr lang="en-US" sz="4000" spc="-100" dirty="0">
                <a:solidFill>
                  <a:srgbClr val="0070C0"/>
                </a:solidFill>
                <a:latin typeface="Arial" panose="020B0604020202020204" pitchFamily="34" charset="0"/>
                <a:ea typeface="+mj-ea"/>
                <a:cs typeface="+mj-cs"/>
              </a:rPr>
              <a:t>Region Proposal Network</a:t>
            </a:r>
            <a:endParaRPr lang="it-IT" sz="4000" spc="-100" dirty="0">
              <a:solidFill>
                <a:srgbClr val="0070C0"/>
              </a:solidFill>
              <a:latin typeface="Arial" panose="020B0604020202020204" pitchFamily="34" charset="0"/>
              <a:ea typeface="+mj-ea"/>
              <a:cs typeface="+mj-cs"/>
            </a:endParaRPr>
          </a:p>
        </p:txBody>
      </p:sp>
      <p:sp>
        <p:nvSpPr>
          <p:cNvPr id="2" name="Slide Number Placeholder 1">
            <a:extLst>
              <a:ext uri="{FF2B5EF4-FFF2-40B4-BE49-F238E27FC236}">
                <a16:creationId xmlns:a16="http://schemas.microsoft.com/office/drawing/2014/main" id="{5BCC56E1-C30D-3B46-B8C2-3B0AF8B2F15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54</a:t>
            </a:fld>
            <a:endParaRPr lang="en-US" b="1" kern="1200">
              <a:ea typeface="+mn-ea"/>
              <a:cs typeface="+mn-cs"/>
            </a:endParaRPr>
          </a:p>
        </p:txBody>
      </p:sp>
    </p:spTree>
    <p:extLst>
      <p:ext uri="{BB962C8B-B14F-4D97-AF65-F5344CB8AC3E}">
        <p14:creationId xmlns:p14="http://schemas.microsoft.com/office/powerpoint/2010/main" val="52305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Faster-RCNN</a:t>
            </a:r>
          </a:p>
        </p:txBody>
      </p:sp>
      <p:sp>
        <p:nvSpPr>
          <p:cNvPr id="13" name="Rectangle 12">
            <a:extLst>
              <a:ext uri="{FF2B5EF4-FFF2-40B4-BE49-F238E27FC236}">
                <a16:creationId xmlns:a16="http://schemas.microsoft.com/office/drawing/2014/main" id="{567C517F-724E-F148-92FB-1E1784827E52}"/>
              </a:ext>
            </a:extLst>
          </p:cNvPr>
          <p:cNvSpPr/>
          <p:nvPr/>
        </p:nvSpPr>
        <p:spPr>
          <a:xfrm>
            <a:off x="2122956" y="6293136"/>
            <a:ext cx="4543231" cy="523220"/>
          </a:xfrm>
          <a:prstGeom prst="rect">
            <a:avLst/>
          </a:prstGeom>
        </p:spPr>
        <p:txBody>
          <a:bodyPr wrap="none">
            <a:spAutoFit/>
          </a:bodyPr>
          <a:lstStyle/>
          <a:p>
            <a:r>
              <a:rPr lang="en-US" sz="2800" dirty="0">
                <a:solidFill>
                  <a:srgbClr val="FF0000"/>
                </a:solidFill>
                <a:latin typeface="Arial" panose="020B0604020202020204" pitchFamily="34" charset="0"/>
              </a:rPr>
              <a:t>Region Proposal Networks </a:t>
            </a:r>
            <a:endParaRPr lang="en-US" sz="2800" dirty="0">
              <a:solidFill>
                <a:srgbClr val="FF0000"/>
              </a:solidFill>
            </a:endParaRPr>
          </a:p>
        </p:txBody>
      </p:sp>
      <p:grpSp>
        <p:nvGrpSpPr>
          <p:cNvPr id="8" name="Group 7">
            <a:extLst>
              <a:ext uri="{FF2B5EF4-FFF2-40B4-BE49-F238E27FC236}">
                <a16:creationId xmlns:a16="http://schemas.microsoft.com/office/drawing/2014/main" id="{2C2EC803-D3DD-C747-A7CB-31C00EFC10E9}"/>
              </a:ext>
            </a:extLst>
          </p:cNvPr>
          <p:cNvGrpSpPr/>
          <p:nvPr/>
        </p:nvGrpSpPr>
        <p:grpSpPr>
          <a:xfrm>
            <a:off x="304800" y="1752600"/>
            <a:ext cx="8686800" cy="4724400"/>
            <a:chOff x="104555" y="2207801"/>
            <a:chExt cx="4781377" cy="3048113"/>
          </a:xfrm>
        </p:grpSpPr>
        <p:sp>
          <p:nvSpPr>
            <p:cNvPr id="14" name="Parallelogram 13">
              <a:extLst>
                <a:ext uri="{FF2B5EF4-FFF2-40B4-BE49-F238E27FC236}">
                  <a16:creationId xmlns:a16="http://schemas.microsoft.com/office/drawing/2014/main" id="{38BD15B4-49BE-9A4B-AC1B-8B8C1ECE3D29}"/>
                </a:ext>
              </a:extLst>
            </p:cNvPr>
            <p:cNvSpPr/>
            <p:nvPr/>
          </p:nvSpPr>
          <p:spPr>
            <a:xfrm>
              <a:off x="777073" y="4466245"/>
              <a:ext cx="1823550" cy="576776"/>
            </a:xfrm>
            <a:prstGeom prst="parallelogram">
              <a:avLst>
                <a:gd name="adj" fmla="val 84842"/>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TextBox 14">
              <a:extLst>
                <a:ext uri="{FF2B5EF4-FFF2-40B4-BE49-F238E27FC236}">
                  <a16:creationId xmlns:a16="http://schemas.microsoft.com/office/drawing/2014/main" id="{3F1B1C8B-7D99-D047-9A6B-9B13CB2F6F09}"/>
                </a:ext>
              </a:extLst>
            </p:cNvPr>
            <p:cNvSpPr txBox="1"/>
            <p:nvPr/>
          </p:nvSpPr>
          <p:spPr>
            <a:xfrm>
              <a:off x="104555" y="4627675"/>
              <a:ext cx="1168003" cy="276999"/>
            </a:xfrm>
            <a:prstGeom prst="rect">
              <a:avLst/>
            </a:prstGeom>
            <a:noFill/>
          </p:spPr>
          <p:txBody>
            <a:bodyPr wrap="square" rtlCol="0">
              <a:spAutoFit/>
            </a:bodyPr>
            <a:lstStyle/>
            <a:p>
              <a:r>
                <a:rPr lang="en-US" sz="1200" dirty="0"/>
                <a:t>feature map</a:t>
              </a:r>
            </a:p>
          </p:txBody>
        </p:sp>
        <p:sp>
          <p:nvSpPr>
            <p:cNvPr id="16" name="Parallelogram 15">
              <a:extLst>
                <a:ext uri="{FF2B5EF4-FFF2-40B4-BE49-F238E27FC236}">
                  <a16:creationId xmlns:a16="http://schemas.microsoft.com/office/drawing/2014/main" id="{540EC13E-E479-9F48-A157-8AE6F47E7ED7}"/>
                </a:ext>
              </a:extLst>
            </p:cNvPr>
            <p:cNvSpPr/>
            <p:nvPr/>
          </p:nvSpPr>
          <p:spPr>
            <a:xfrm>
              <a:off x="1324525" y="4556539"/>
              <a:ext cx="639143" cy="269070"/>
            </a:xfrm>
            <a:prstGeom prst="parallelogram">
              <a:avLst>
                <a:gd name="adj" fmla="val 84842"/>
              </a:avLst>
            </a:prstGeom>
            <a:solidFill>
              <a:schemeClr val="dk1">
                <a:alpha val="0"/>
              </a:schemeClr>
            </a:solid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D84E19BC-C87B-CC4D-BC92-BF0FE4D654DD}"/>
                </a:ext>
              </a:extLst>
            </p:cNvPr>
            <p:cNvSpPr txBox="1"/>
            <p:nvPr/>
          </p:nvSpPr>
          <p:spPr>
            <a:xfrm>
              <a:off x="882289" y="4794249"/>
              <a:ext cx="1412888" cy="461665"/>
            </a:xfrm>
            <a:prstGeom prst="rect">
              <a:avLst/>
            </a:prstGeom>
            <a:noFill/>
          </p:spPr>
          <p:txBody>
            <a:bodyPr wrap="square" rtlCol="0">
              <a:spAutoFit/>
            </a:bodyPr>
            <a:lstStyle/>
            <a:p>
              <a:r>
                <a:rPr lang="en-US" sz="1200" dirty="0">
                  <a:solidFill>
                    <a:srgbClr val="FF0000"/>
                  </a:solidFill>
                </a:rPr>
                <a:t>sliding window, </a:t>
              </a:r>
              <a:r>
                <a:rPr lang="en-US" sz="1200" dirty="0" err="1">
                  <a:solidFill>
                    <a:srgbClr val="FF0000"/>
                  </a:solidFill>
                </a:rPr>
                <a:t>nxn</a:t>
              </a:r>
              <a:endParaRPr lang="en-US" sz="1200" dirty="0">
                <a:solidFill>
                  <a:srgbClr val="FF0000"/>
                </a:solidFill>
              </a:endParaRPr>
            </a:p>
          </p:txBody>
        </p:sp>
        <p:sp>
          <p:nvSpPr>
            <p:cNvPr id="19" name="Right Arrow 18">
              <a:extLst>
                <a:ext uri="{FF2B5EF4-FFF2-40B4-BE49-F238E27FC236}">
                  <a16:creationId xmlns:a16="http://schemas.microsoft.com/office/drawing/2014/main" id="{4F5AF85F-869B-FC44-A183-22BDA24C51DD}"/>
                </a:ext>
              </a:extLst>
            </p:cNvPr>
            <p:cNvSpPr/>
            <p:nvPr/>
          </p:nvSpPr>
          <p:spPr>
            <a:xfrm rot="16200000">
              <a:off x="1537441" y="4111519"/>
              <a:ext cx="278606" cy="176018"/>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90CAF456-9D00-B240-B773-13CEEA39EBD0}"/>
                </a:ext>
              </a:extLst>
            </p:cNvPr>
            <p:cNvSpPr/>
            <p:nvPr/>
          </p:nvSpPr>
          <p:spPr>
            <a:xfrm>
              <a:off x="1040550" y="3736773"/>
              <a:ext cx="1278576" cy="169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nxn</a:t>
              </a:r>
              <a:r>
                <a:rPr lang="en-US" sz="1200" dirty="0"/>
                <a:t> conv layer</a:t>
              </a:r>
            </a:p>
          </p:txBody>
        </p:sp>
        <p:sp>
          <p:nvSpPr>
            <p:cNvPr id="22" name="Right Arrow 21">
              <a:extLst>
                <a:ext uri="{FF2B5EF4-FFF2-40B4-BE49-F238E27FC236}">
                  <a16:creationId xmlns:a16="http://schemas.microsoft.com/office/drawing/2014/main" id="{CD44EC94-D52C-2149-B049-8C4974FD367B}"/>
                </a:ext>
              </a:extLst>
            </p:cNvPr>
            <p:cNvSpPr/>
            <p:nvPr/>
          </p:nvSpPr>
          <p:spPr>
            <a:xfrm rot="14765189">
              <a:off x="1104716" y="3420556"/>
              <a:ext cx="285115" cy="129684"/>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ight Arrow 22">
              <a:extLst>
                <a:ext uri="{FF2B5EF4-FFF2-40B4-BE49-F238E27FC236}">
                  <a16:creationId xmlns:a16="http://schemas.microsoft.com/office/drawing/2014/main" id="{22C8603A-DF33-C04E-9F9A-14F4CAA186AB}"/>
                </a:ext>
              </a:extLst>
            </p:cNvPr>
            <p:cNvSpPr/>
            <p:nvPr/>
          </p:nvSpPr>
          <p:spPr>
            <a:xfrm rot="17816574">
              <a:off x="1949113" y="3416532"/>
              <a:ext cx="285115" cy="129684"/>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F016AD86-8C6D-5B48-BD7E-AAF6B1D1F5D6}"/>
                </a:ext>
              </a:extLst>
            </p:cNvPr>
            <p:cNvSpPr/>
            <p:nvPr/>
          </p:nvSpPr>
          <p:spPr>
            <a:xfrm>
              <a:off x="401262" y="3046308"/>
              <a:ext cx="1278576" cy="169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1x1 conv layer</a:t>
              </a:r>
            </a:p>
          </p:txBody>
        </p:sp>
        <p:sp>
          <p:nvSpPr>
            <p:cNvPr id="25" name="Rectangle 24">
              <a:extLst>
                <a:ext uri="{FF2B5EF4-FFF2-40B4-BE49-F238E27FC236}">
                  <a16:creationId xmlns:a16="http://schemas.microsoft.com/office/drawing/2014/main" id="{DE255139-E20A-6540-8316-C16F5B39F708}"/>
                </a:ext>
              </a:extLst>
            </p:cNvPr>
            <p:cNvSpPr/>
            <p:nvPr/>
          </p:nvSpPr>
          <p:spPr>
            <a:xfrm>
              <a:off x="1917641" y="3046308"/>
              <a:ext cx="1278576" cy="1698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1x1 conv layer</a:t>
              </a:r>
            </a:p>
          </p:txBody>
        </p:sp>
        <p:sp>
          <p:nvSpPr>
            <p:cNvPr id="26" name="TextBox 25">
              <a:extLst>
                <a:ext uri="{FF2B5EF4-FFF2-40B4-BE49-F238E27FC236}">
                  <a16:creationId xmlns:a16="http://schemas.microsoft.com/office/drawing/2014/main" id="{A8149DA1-B321-C447-8DCF-963454A9CC1B}"/>
                </a:ext>
              </a:extLst>
            </p:cNvPr>
            <p:cNvSpPr txBox="1"/>
            <p:nvPr/>
          </p:nvSpPr>
          <p:spPr>
            <a:xfrm>
              <a:off x="138088" y="3250602"/>
              <a:ext cx="901040" cy="276999"/>
            </a:xfrm>
            <a:prstGeom prst="rect">
              <a:avLst/>
            </a:prstGeom>
            <a:noFill/>
          </p:spPr>
          <p:txBody>
            <a:bodyPr wrap="square" rtlCol="0">
              <a:spAutoFit/>
            </a:bodyPr>
            <a:lstStyle/>
            <a:p>
              <a:r>
                <a:rPr lang="en-US" sz="1200" dirty="0" err="1"/>
                <a:t>cls</a:t>
              </a:r>
              <a:r>
                <a:rPr lang="en-US" sz="1200" dirty="0"/>
                <a:t> layer</a:t>
              </a:r>
            </a:p>
          </p:txBody>
        </p:sp>
        <p:sp>
          <p:nvSpPr>
            <p:cNvPr id="27" name="TextBox 26">
              <a:extLst>
                <a:ext uri="{FF2B5EF4-FFF2-40B4-BE49-F238E27FC236}">
                  <a16:creationId xmlns:a16="http://schemas.microsoft.com/office/drawing/2014/main" id="{8726E228-D481-9341-A03E-24BE9CA0A754}"/>
                </a:ext>
              </a:extLst>
            </p:cNvPr>
            <p:cNvSpPr txBox="1"/>
            <p:nvPr/>
          </p:nvSpPr>
          <p:spPr>
            <a:xfrm>
              <a:off x="2507653" y="3250602"/>
              <a:ext cx="901040" cy="276999"/>
            </a:xfrm>
            <a:prstGeom prst="rect">
              <a:avLst/>
            </a:prstGeom>
            <a:noFill/>
          </p:spPr>
          <p:txBody>
            <a:bodyPr wrap="square" rtlCol="0">
              <a:spAutoFit/>
            </a:bodyPr>
            <a:lstStyle/>
            <a:p>
              <a:r>
                <a:rPr lang="en-US" sz="1200" dirty="0" err="1"/>
                <a:t>reg</a:t>
              </a:r>
              <a:r>
                <a:rPr lang="en-US" sz="1200" dirty="0"/>
                <a:t> layer</a:t>
              </a:r>
            </a:p>
          </p:txBody>
        </p:sp>
        <p:sp>
          <p:nvSpPr>
            <p:cNvPr id="28" name="TextBox 27">
              <a:extLst>
                <a:ext uri="{FF2B5EF4-FFF2-40B4-BE49-F238E27FC236}">
                  <a16:creationId xmlns:a16="http://schemas.microsoft.com/office/drawing/2014/main" id="{1062F26C-1841-2F49-B987-43B10FEAED6A}"/>
                </a:ext>
              </a:extLst>
            </p:cNvPr>
            <p:cNvSpPr txBox="1"/>
            <p:nvPr/>
          </p:nvSpPr>
          <p:spPr>
            <a:xfrm>
              <a:off x="390546" y="2772990"/>
              <a:ext cx="1731730" cy="276999"/>
            </a:xfrm>
            <a:prstGeom prst="rect">
              <a:avLst/>
            </a:prstGeom>
            <a:noFill/>
          </p:spPr>
          <p:txBody>
            <a:bodyPr wrap="square" rtlCol="0">
              <a:spAutoFit/>
            </a:bodyPr>
            <a:lstStyle/>
            <a:p>
              <a:r>
                <a:rPr lang="en-US" sz="1200" dirty="0"/>
                <a:t>object or not object</a:t>
              </a:r>
            </a:p>
          </p:txBody>
        </p:sp>
        <p:sp>
          <p:nvSpPr>
            <p:cNvPr id="29" name="TextBox 28">
              <a:extLst>
                <a:ext uri="{FF2B5EF4-FFF2-40B4-BE49-F238E27FC236}">
                  <a16:creationId xmlns:a16="http://schemas.microsoft.com/office/drawing/2014/main" id="{9AE5C792-C83A-9A44-985D-C8B00F2297E8}"/>
                </a:ext>
              </a:extLst>
            </p:cNvPr>
            <p:cNvSpPr txBox="1"/>
            <p:nvPr/>
          </p:nvSpPr>
          <p:spPr>
            <a:xfrm>
              <a:off x="1819528" y="2769282"/>
              <a:ext cx="1847038" cy="276999"/>
            </a:xfrm>
            <a:prstGeom prst="rect">
              <a:avLst/>
            </a:prstGeom>
            <a:noFill/>
          </p:spPr>
          <p:txBody>
            <a:bodyPr wrap="square" rtlCol="0">
              <a:spAutoFit/>
            </a:bodyPr>
            <a:lstStyle/>
            <a:p>
              <a:r>
                <a:rPr lang="en-US" sz="1200" dirty="0"/>
                <a:t>bounding box proposal</a:t>
              </a:r>
            </a:p>
          </p:txBody>
        </p:sp>
        <p:sp>
          <p:nvSpPr>
            <p:cNvPr id="30" name="Rectangle 29">
              <a:extLst>
                <a:ext uri="{FF2B5EF4-FFF2-40B4-BE49-F238E27FC236}">
                  <a16:creationId xmlns:a16="http://schemas.microsoft.com/office/drawing/2014/main" id="{5C3A642B-0ADD-E848-94E6-FD39334F0829}"/>
                </a:ext>
              </a:extLst>
            </p:cNvPr>
            <p:cNvSpPr/>
            <p:nvPr/>
          </p:nvSpPr>
          <p:spPr>
            <a:xfrm>
              <a:off x="3525442" y="2464599"/>
              <a:ext cx="525065" cy="26789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F7A64F09-3FB0-0644-A25E-68BE2EA0251A}"/>
                </a:ext>
              </a:extLst>
            </p:cNvPr>
            <p:cNvSpPr/>
            <p:nvPr/>
          </p:nvSpPr>
          <p:spPr>
            <a:xfrm>
              <a:off x="3668933" y="2927841"/>
              <a:ext cx="286509" cy="534752"/>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A88AE4B3-964D-FA4A-9641-086DDF8F6F84}"/>
                </a:ext>
              </a:extLst>
            </p:cNvPr>
            <p:cNvSpPr/>
            <p:nvPr/>
          </p:nvSpPr>
          <p:spPr>
            <a:xfrm>
              <a:off x="3516017" y="3675464"/>
              <a:ext cx="634585" cy="267891"/>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E9215EB6-61E4-7F46-8865-F13F223633E7}"/>
                </a:ext>
              </a:extLst>
            </p:cNvPr>
            <p:cNvSpPr/>
            <p:nvPr/>
          </p:nvSpPr>
          <p:spPr>
            <a:xfrm>
              <a:off x="3408693" y="4111233"/>
              <a:ext cx="859081" cy="582723"/>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a:p>
          </p:txBody>
        </p:sp>
        <p:sp>
          <p:nvSpPr>
            <p:cNvPr id="35" name="TextBox 34">
              <a:extLst>
                <a:ext uri="{FF2B5EF4-FFF2-40B4-BE49-F238E27FC236}">
                  <a16:creationId xmlns:a16="http://schemas.microsoft.com/office/drawing/2014/main" id="{12BE1035-2A66-BA48-971A-FB2DD3E47B80}"/>
                </a:ext>
              </a:extLst>
            </p:cNvPr>
            <p:cNvSpPr txBox="1"/>
            <p:nvPr/>
          </p:nvSpPr>
          <p:spPr>
            <a:xfrm>
              <a:off x="3635281" y="4774906"/>
              <a:ext cx="575739" cy="415498"/>
            </a:xfrm>
            <a:prstGeom prst="rect">
              <a:avLst/>
            </a:prstGeom>
            <a:noFill/>
          </p:spPr>
          <p:txBody>
            <a:bodyPr wrap="square" rtlCol="0">
              <a:spAutoFit/>
            </a:bodyPr>
            <a:lstStyle/>
            <a:p>
              <a:r>
                <a:rPr lang="en-US" sz="2100" dirty="0"/>
                <a:t>…</a:t>
              </a:r>
            </a:p>
          </p:txBody>
        </p:sp>
        <p:sp>
          <p:nvSpPr>
            <p:cNvPr id="36" name="Oval 35">
              <a:extLst>
                <a:ext uri="{FF2B5EF4-FFF2-40B4-BE49-F238E27FC236}">
                  <a16:creationId xmlns:a16="http://schemas.microsoft.com/office/drawing/2014/main" id="{793E9887-D5F4-B04A-92E7-D1D929CF0171}"/>
                </a:ext>
              </a:extLst>
            </p:cNvPr>
            <p:cNvSpPr/>
            <p:nvPr/>
          </p:nvSpPr>
          <p:spPr>
            <a:xfrm>
              <a:off x="3757033" y="2574675"/>
              <a:ext cx="66640" cy="8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7ABF272F-8CE0-1C40-98CD-CE39E26F2C3C}"/>
                </a:ext>
              </a:extLst>
            </p:cNvPr>
            <p:cNvSpPr/>
            <p:nvPr/>
          </p:nvSpPr>
          <p:spPr>
            <a:xfrm>
              <a:off x="3785607" y="3139034"/>
              <a:ext cx="66640" cy="8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F54E19D8-13D1-2B4F-91CE-C7CB44A2EC76}"/>
                </a:ext>
              </a:extLst>
            </p:cNvPr>
            <p:cNvSpPr/>
            <p:nvPr/>
          </p:nvSpPr>
          <p:spPr>
            <a:xfrm>
              <a:off x="3790176" y="3789107"/>
              <a:ext cx="66640" cy="8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30644EB3-7B87-7A48-AD2B-3A199B5DC6F0}"/>
                </a:ext>
              </a:extLst>
            </p:cNvPr>
            <p:cNvSpPr/>
            <p:nvPr/>
          </p:nvSpPr>
          <p:spPr>
            <a:xfrm>
              <a:off x="3787974" y="4373017"/>
              <a:ext cx="66640" cy="8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AF02036-61FA-0849-B8B9-5A76B7C8928B}"/>
                </a:ext>
              </a:extLst>
            </p:cNvPr>
            <p:cNvCxnSpPr>
              <a:cxnSpLocks/>
              <a:stCxn id="36" idx="6"/>
            </p:cNvCxnSpPr>
            <p:nvPr/>
          </p:nvCxnSpPr>
          <p:spPr>
            <a:xfrm flipH="1">
              <a:off x="1676743" y="2618032"/>
              <a:ext cx="2146930" cy="20730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9C00D7C-9210-0F49-9128-C3D4C075673C}"/>
                </a:ext>
              </a:extLst>
            </p:cNvPr>
            <p:cNvSpPr/>
            <p:nvPr/>
          </p:nvSpPr>
          <p:spPr>
            <a:xfrm>
              <a:off x="1624776" y="4645384"/>
              <a:ext cx="66640" cy="86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3" name="Straight Connector 42">
              <a:extLst>
                <a:ext uri="{FF2B5EF4-FFF2-40B4-BE49-F238E27FC236}">
                  <a16:creationId xmlns:a16="http://schemas.microsoft.com/office/drawing/2014/main" id="{D913DC17-4F00-2141-83B0-A265434721CD}"/>
                </a:ext>
              </a:extLst>
            </p:cNvPr>
            <p:cNvCxnSpPr>
              <a:cxnSpLocks/>
              <a:stCxn id="37" idx="3"/>
            </p:cNvCxnSpPr>
            <p:nvPr/>
          </p:nvCxnSpPr>
          <p:spPr>
            <a:xfrm flipH="1">
              <a:off x="1659271" y="3213049"/>
              <a:ext cx="2136095" cy="1475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30301E-105B-0A49-8349-01E8B4BB21F0}"/>
                </a:ext>
              </a:extLst>
            </p:cNvPr>
            <p:cNvCxnSpPr>
              <a:cxnSpLocks/>
              <a:stCxn id="38" idx="5"/>
              <a:endCxn id="42" idx="5"/>
            </p:cNvCxnSpPr>
            <p:nvPr/>
          </p:nvCxnSpPr>
          <p:spPr>
            <a:xfrm flipH="1">
              <a:off x="1681656" y="3863122"/>
              <a:ext cx="2165400" cy="8562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417E79C-A70D-A945-BB38-B2970250ABF3}"/>
                </a:ext>
              </a:extLst>
            </p:cNvPr>
            <p:cNvCxnSpPr>
              <a:cxnSpLocks/>
              <a:stCxn id="39" idx="3"/>
              <a:endCxn id="42" idx="5"/>
            </p:cNvCxnSpPr>
            <p:nvPr/>
          </p:nvCxnSpPr>
          <p:spPr>
            <a:xfrm flipH="1">
              <a:off x="1681657" y="4447031"/>
              <a:ext cx="2116076" cy="27236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7D184A1-3CCA-524D-BF0E-45EAE7820C3E}"/>
                </a:ext>
              </a:extLst>
            </p:cNvPr>
            <p:cNvSpPr txBox="1"/>
            <p:nvPr/>
          </p:nvSpPr>
          <p:spPr>
            <a:xfrm>
              <a:off x="3296767" y="2207801"/>
              <a:ext cx="1589165" cy="276999"/>
            </a:xfrm>
            <a:prstGeom prst="rect">
              <a:avLst/>
            </a:prstGeom>
            <a:noFill/>
          </p:spPr>
          <p:txBody>
            <a:bodyPr wrap="square" rtlCol="0">
              <a:spAutoFit/>
            </a:bodyPr>
            <a:lstStyle/>
            <a:p>
              <a:r>
                <a:rPr lang="en-US" sz="1200" i="1" dirty="0"/>
                <a:t>k</a:t>
              </a:r>
              <a:r>
                <a:rPr lang="en-US" sz="1200" dirty="0"/>
                <a:t> anchors boxes</a:t>
              </a:r>
            </a:p>
          </p:txBody>
        </p:sp>
        <p:sp>
          <p:nvSpPr>
            <p:cNvPr id="63" name="Right Arrow 62">
              <a:extLst>
                <a:ext uri="{FF2B5EF4-FFF2-40B4-BE49-F238E27FC236}">
                  <a16:creationId xmlns:a16="http://schemas.microsoft.com/office/drawing/2014/main" id="{61250CFC-DEE9-314E-B39C-3B4806E68335}"/>
                </a:ext>
              </a:extLst>
            </p:cNvPr>
            <p:cNvSpPr/>
            <p:nvPr/>
          </p:nvSpPr>
          <p:spPr>
            <a:xfrm rot="10800000">
              <a:off x="3142598" y="2504623"/>
              <a:ext cx="285115" cy="129684"/>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6E47113E-5A65-E348-8F4C-F74E391A88C9}"/>
                </a:ext>
              </a:extLst>
            </p:cNvPr>
            <p:cNvSpPr txBox="1"/>
            <p:nvPr/>
          </p:nvSpPr>
          <p:spPr>
            <a:xfrm>
              <a:off x="704155" y="2467057"/>
              <a:ext cx="1418121" cy="276999"/>
            </a:xfrm>
            <a:prstGeom prst="rect">
              <a:avLst/>
            </a:prstGeom>
            <a:noFill/>
          </p:spPr>
          <p:txBody>
            <a:bodyPr wrap="square" rtlCol="0">
              <a:spAutoFit/>
            </a:bodyPr>
            <a:lstStyle/>
            <a:p>
              <a:r>
                <a:rPr lang="en-US" sz="1200" dirty="0"/>
                <a:t>2</a:t>
              </a:r>
              <a:r>
                <a:rPr lang="en-US" sz="1200" i="1" dirty="0"/>
                <a:t>k</a:t>
              </a:r>
              <a:r>
                <a:rPr lang="en-US" sz="1200" dirty="0"/>
                <a:t> scores</a:t>
              </a:r>
            </a:p>
          </p:txBody>
        </p:sp>
        <p:sp>
          <p:nvSpPr>
            <p:cNvPr id="65" name="TextBox 64">
              <a:extLst>
                <a:ext uri="{FF2B5EF4-FFF2-40B4-BE49-F238E27FC236}">
                  <a16:creationId xmlns:a16="http://schemas.microsoft.com/office/drawing/2014/main" id="{13ACEB57-8FBD-1545-A977-FC9E4E4FF393}"/>
                </a:ext>
              </a:extLst>
            </p:cNvPr>
            <p:cNvSpPr txBox="1"/>
            <p:nvPr/>
          </p:nvSpPr>
          <p:spPr>
            <a:xfrm>
              <a:off x="1933742" y="2465899"/>
              <a:ext cx="1418121" cy="276999"/>
            </a:xfrm>
            <a:prstGeom prst="rect">
              <a:avLst/>
            </a:prstGeom>
            <a:noFill/>
          </p:spPr>
          <p:txBody>
            <a:bodyPr wrap="square" rtlCol="0">
              <a:spAutoFit/>
            </a:bodyPr>
            <a:lstStyle/>
            <a:p>
              <a:r>
                <a:rPr lang="en-US" sz="1200" dirty="0"/>
                <a:t>4</a:t>
              </a:r>
              <a:r>
                <a:rPr lang="en-US" sz="1200" i="1" dirty="0"/>
                <a:t>k</a:t>
              </a:r>
              <a:r>
                <a:rPr lang="en-US" sz="1200" dirty="0"/>
                <a:t> coordinates</a:t>
              </a:r>
            </a:p>
          </p:txBody>
        </p:sp>
      </p:grpSp>
    </p:spTree>
    <p:extLst>
      <p:ext uri="{BB962C8B-B14F-4D97-AF65-F5344CB8AC3E}">
        <p14:creationId xmlns:p14="http://schemas.microsoft.com/office/powerpoint/2010/main" val="84086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Faster-RCNN</a:t>
            </a:r>
          </a:p>
        </p:txBody>
      </p:sp>
      <p:sp>
        <p:nvSpPr>
          <p:cNvPr id="14" name="Content Placeholder 13">
            <a:extLst>
              <a:ext uri="{FF2B5EF4-FFF2-40B4-BE49-F238E27FC236}">
                <a16:creationId xmlns:a16="http://schemas.microsoft.com/office/drawing/2014/main" id="{5E18C028-844E-6947-A720-A595D94AADA4}"/>
              </a:ext>
            </a:extLst>
          </p:cNvPr>
          <p:cNvSpPr>
            <a:spLocks noGrp="1"/>
          </p:cNvSpPr>
          <p:nvPr>
            <p:ph idx="1"/>
          </p:nvPr>
        </p:nvSpPr>
        <p:spPr/>
        <p:txBody>
          <a:bodyPr/>
          <a:lstStyle/>
          <a:p>
            <a:endParaRPr lang="en-GB"/>
          </a:p>
        </p:txBody>
      </p:sp>
      <p:grpSp>
        <p:nvGrpSpPr>
          <p:cNvPr id="9" name="Group 8">
            <a:extLst>
              <a:ext uri="{FF2B5EF4-FFF2-40B4-BE49-F238E27FC236}">
                <a16:creationId xmlns:a16="http://schemas.microsoft.com/office/drawing/2014/main" id="{B35B7A81-6693-5545-A579-32E37E2AB62D}"/>
              </a:ext>
            </a:extLst>
          </p:cNvPr>
          <p:cNvGrpSpPr/>
          <p:nvPr/>
        </p:nvGrpSpPr>
        <p:grpSpPr>
          <a:xfrm>
            <a:off x="381000" y="1417639"/>
            <a:ext cx="7925860" cy="4473273"/>
            <a:chOff x="4876226" y="1063229"/>
            <a:chExt cx="4192095" cy="3439891"/>
          </a:xfrm>
        </p:grpSpPr>
        <p:pic>
          <p:nvPicPr>
            <p:cNvPr id="6" name="Picture 5"/>
            <p:cNvPicPr>
              <a:picLocks noChangeAspect="1"/>
            </p:cNvPicPr>
            <p:nvPr/>
          </p:nvPicPr>
          <p:blipFill>
            <a:blip r:embed="rId3"/>
            <a:stretch>
              <a:fillRect/>
            </a:stretch>
          </p:blipFill>
          <p:spPr>
            <a:xfrm>
              <a:off x="4876227" y="1063229"/>
              <a:ext cx="3810574" cy="3418458"/>
            </a:xfrm>
            <a:prstGeom prst="rect">
              <a:avLst/>
            </a:prstGeom>
          </p:spPr>
        </p:pic>
        <p:sp>
          <p:nvSpPr>
            <p:cNvPr id="3" name="Rectangle 2">
              <a:extLst>
                <a:ext uri="{FF2B5EF4-FFF2-40B4-BE49-F238E27FC236}">
                  <a16:creationId xmlns:a16="http://schemas.microsoft.com/office/drawing/2014/main" id="{BBF83B3D-35AC-6942-A763-3A24CBEE5979}"/>
                </a:ext>
              </a:extLst>
            </p:cNvPr>
            <p:cNvSpPr/>
            <p:nvPr/>
          </p:nvSpPr>
          <p:spPr>
            <a:xfrm>
              <a:off x="4876226" y="1735932"/>
              <a:ext cx="2603280" cy="1318022"/>
            </a:xfrm>
            <a:prstGeom prst="rect">
              <a:avLst/>
            </a:prstGeom>
            <a:solidFill>
              <a:schemeClr val="lt1">
                <a:alpha val="0"/>
              </a:schemeClr>
            </a:solid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rgbClr val="FF0000"/>
                </a:solidFill>
              </a:endParaRPr>
            </a:p>
          </p:txBody>
        </p:sp>
        <p:sp>
          <p:nvSpPr>
            <p:cNvPr id="7" name="Rectangle 6">
              <a:extLst>
                <a:ext uri="{FF2B5EF4-FFF2-40B4-BE49-F238E27FC236}">
                  <a16:creationId xmlns:a16="http://schemas.microsoft.com/office/drawing/2014/main" id="{DDEF18F7-DB3B-7044-BEA0-5CA225CA1D65}"/>
                </a:ext>
              </a:extLst>
            </p:cNvPr>
            <p:cNvSpPr/>
            <p:nvPr/>
          </p:nvSpPr>
          <p:spPr>
            <a:xfrm>
              <a:off x="7304484" y="1076920"/>
              <a:ext cx="1564481" cy="3404768"/>
            </a:xfrm>
            <a:prstGeom prst="rect">
              <a:avLst/>
            </a:prstGeom>
            <a:solidFill>
              <a:schemeClr val="lt1">
                <a:alpha val="0"/>
              </a:schemeClr>
            </a:solidFill>
            <a:ln w="1905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rgbClr val="FF0000"/>
                </a:solidFill>
              </a:endParaRPr>
            </a:p>
          </p:txBody>
        </p:sp>
        <p:grpSp>
          <p:nvGrpSpPr>
            <p:cNvPr id="10" name="Group 9">
              <a:extLst>
                <a:ext uri="{FF2B5EF4-FFF2-40B4-BE49-F238E27FC236}">
                  <a16:creationId xmlns:a16="http://schemas.microsoft.com/office/drawing/2014/main" id="{0F75F74A-F594-2C41-8AFB-E2FFC260FFA9}"/>
                </a:ext>
              </a:extLst>
            </p:cNvPr>
            <p:cNvGrpSpPr/>
            <p:nvPr/>
          </p:nvGrpSpPr>
          <p:grpSpPr>
            <a:xfrm>
              <a:off x="5245299" y="3429000"/>
              <a:ext cx="1564481" cy="696516"/>
              <a:chOff x="6993731" y="3429000"/>
              <a:chExt cx="2085975" cy="928688"/>
            </a:xfrm>
          </p:grpSpPr>
          <p:sp>
            <p:nvSpPr>
              <p:cNvPr id="4" name="Left Brace 3">
                <a:extLst>
                  <a:ext uri="{FF2B5EF4-FFF2-40B4-BE49-F238E27FC236}">
                    <a16:creationId xmlns:a16="http://schemas.microsoft.com/office/drawing/2014/main" id="{AA490FCB-6F3C-6B45-A2A6-7D64E82F2467}"/>
                  </a:ext>
                </a:extLst>
              </p:cNvPr>
              <p:cNvSpPr/>
              <p:nvPr/>
            </p:nvSpPr>
            <p:spPr>
              <a:xfrm>
                <a:off x="8729663" y="3429000"/>
                <a:ext cx="228600" cy="928688"/>
              </a:xfrm>
              <a:prstGeom prst="lef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FFFF00"/>
                  </a:solidFill>
                </a:endParaRPr>
              </a:p>
            </p:txBody>
          </p:sp>
          <p:sp>
            <p:nvSpPr>
              <p:cNvPr id="5" name="TextBox 4">
                <a:extLst>
                  <a:ext uri="{FF2B5EF4-FFF2-40B4-BE49-F238E27FC236}">
                    <a16:creationId xmlns:a16="http://schemas.microsoft.com/office/drawing/2014/main" id="{3C580945-BCD0-5246-8B75-A98C38DCB092}"/>
                  </a:ext>
                </a:extLst>
              </p:cNvPr>
              <p:cNvSpPr txBox="1"/>
              <p:nvPr/>
            </p:nvSpPr>
            <p:spPr>
              <a:xfrm>
                <a:off x="6993731" y="3724067"/>
                <a:ext cx="2085975" cy="369332"/>
              </a:xfrm>
              <a:prstGeom prst="rect">
                <a:avLst/>
              </a:prstGeom>
              <a:noFill/>
            </p:spPr>
            <p:txBody>
              <a:bodyPr wrap="square" rtlCol="0">
                <a:spAutoFit/>
              </a:bodyPr>
              <a:lstStyle/>
              <a:p>
                <a:r>
                  <a:rPr lang="en-US" sz="1200" dirty="0"/>
                  <a:t>Shared conv layers</a:t>
                </a:r>
              </a:p>
            </p:txBody>
          </p:sp>
        </p:grpSp>
        <p:sp>
          <p:nvSpPr>
            <p:cNvPr id="11" name="TextBox 10">
              <a:extLst>
                <a:ext uri="{FF2B5EF4-FFF2-40B4-BE49-F238E27FC236}">
                  <a16:creationId xmlns:a16="http://schemas.microsoft.com/office/drawing/2014/main" id="{084CCD0C-4565-3940-A3F0-65FFA3B32DAE}"/>
                </a:ext>
              </a:extLst>
            </p:cNvPr>
            <p:cNvSpPr txBox="1"/>
            <p:nvPr/>
          </p:nvSpPr>
          <p:spPr>
            <a:xfrm>
              <a:off x="4881891" y="2815323"/>
              <a:ext cx="732877" cy="276999"/>
            </a:xfrm>
            <a:prstGeom prst="rect">
              <a:avLst/>
            </a:prstGeom>
            <a:noFill/>
          </p:spPr>
          <p:txBody>
            <a:bodyPr wrap="square" rtlCol="0">
              <a:spAutoFit/>
            </a:bodyPr>
            <a:lstStyle/>
            <a:p>
              <a:r>
                <a:rPr lang="en-US" sz="1200" dirty="0"/>
                <a:t>RPN</a:t>
              </a:r>
            </a:p>
          </p:txBody>
        </p:sp>
        <p:sp>
          <p:nvSpPr>
            <p:cNvPr id="12" name="Rectangle 11">
              <a:extLst>
                <a:ext uri="{FF2B5EF4-FFF2-40B4-BE49-F238E27FC236}">
                  <a16:creationId xmlns:a16="http://schemas.microsoft.com/office/drawing/2014/main" id="{398E23FC-A1BF-8F40-819E-B36B23DCF8B1}"/>
                </a:ext>
              </a:extLst>
            </p:cNvPr>
            <p:cNvSpPr/>
            <p:nvPr/>
          </p:nvSpPr>
          <p:spPr>
            <a:xfrm>
              <a:off x="8090168" y="4226121"/>
              <a:ext cx="978153" cy="276999"/>
            </a:xfrm>
            <a:prstGeom prst="rect">
              <a:avLst/>
            </a:prstGeom>
          </p:spPr>
          <p:txBody>
            <a:bodyPr wrap="none">
              <a:spAutoFit/>
            </a:bodyPr>
            <a:lstStyle/>
            <a:p>
              <a:r>
                <a:rPr lang="en-US" sz="1200" dirty="0"/>
                <a:t>Fast-RCNN</a:t>
              </a:r>
            </a:p>
          </p:txBody>
        </p:sp>
      </p:grpSp>
      <p:sp>
        <p:nvSpPr>
          <p:cNvPr id="13" name="Rectangle 12">
            <a:extLst>
              <a:ext uri="{FF2B5EF4-FFF2-40B4-BE49-F238E27FC236}">
                <a16:creationId xmlns:a16="http://schemas.microsoft.com/office/drawing/2014/main" id="{567C517F-724E-F148-92FB-1E1784827E52}"/>
              </a:ext>
            </a:extLst>
          </p:cNvPr>
          <p:cNvSpPr/>
          <p:nvPr/>
        </p:nvSpPr>
        <p:spPr>
          <a:xfrm>
            <a:off x="2122956" y="6293136"/>
            <a:ext cx="4543231" cy="523220"/>
          </a:xfrm>
          <a:prstGeom prst="rect">
            <a:avLst/>
          </a:prstGeom>
        </p:spPr>
        <p:txBody>
          <a:bodyPr wrap="none">
            <a:spAutoFit/>
          </a:bodyPr>
          <a:lstStyle/>
          <a:p>
            <a:r>
              <a:rPr lang="en-US" sz="2800" dirty="0">
                <a:solidFill>
                  <a:srgbClr val="FF0000"/>
                </a:solidFill>
                <a:latin typeface="Arial" panose="020B0604020202020204" pitchFamily="34" charset="0"/>
              </a:rPr>
              <a:t>Region Proposal Networks </a:t>
            </a:r>
            <a:endParaRPr lang="en-US" sz="2800" dirty="0">
              <a:solidFill>
                <a:srgbClr val="FF0000"/>
              </a:solidFill>
            </a:endParaRPr>
          </a:p>
        </p:txBody>
      </p:sp>
    </p:spTree>
    <p:extLst>
      <p:ext uri="{BB962C8B-B14F-4D97-AF65-F5344CB8AC3E}">
        <p14:creationId xmlns:p14="http://schemas.microsoft.com/office/powerpoint/2010/main" val="20374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Faster-RCNN</a:t>
            </a:r>
          </a:p>
        </p:txBody>
      </p:sp>
      <p:sp>
        <p:nvSpPr>
          <p:cNvPr id="13" name="Rectangle 12">
            <a:extLst>
              <a:ext uri="{FF2B5EF4-FFF2-40B4-BE49-F238E27FC236}">
                <a16:creationId xmlns:a16="http://schemas.microsoft.com/office/drawing/2014/main" id="{567C517F-724E-F148-92FB-1E1784827E52}"/>
              </a:ext>
            </a:extLst>
          </p:cNvPr>
          <p:cNvSpPr/>
          <p:nvPr/>
        </p:nvSpPr>
        <p:spPr>
          <a:xfrm>
            <a:off x="2122956" y="6293136"/>
            <a:ext cx="4543231" cy="523220"/>
          </a:xfrm>
          <a:prstGeom prst="rect">
            <a:avLst/>
          </a:prstGeom>
        </p:spPr>
        <p:txBody>
          <a:bodyPr wrap="none">
            <a:spAutoFit/>
          </a:bodyPr>
          <a:lstStyle/>
          <a:p>
            <a:r>
              <a:rPr lang="en-US" sz="2800" dirty="0">
                <a:solidFill>
                  <a:srgbClr val="FF0000"/>
                </a:solidFill>
                <a:latin typeface="Arial" panose="020B0604020202020204" pitchFamily="34" charset="0"/>
              </a:rPr>
              <a:t>Region Proposal Networks </a:t>
            </a:r>
            <a:endParaRPr lang="en-US" sz="2800" dirty="0">
              <a:solidFill>
                <a:srgbClr val="FF0000"/>
              </a:solidFill>
            </a:endParaRPr>
          </a:p>
        </p:txBody>
      </p:sp>
      <p:pic>
        <p:nvPicPr>
          <p:cNvPr id="8" name="Imagen 7" descr="Diagrama&#10;&#10;Descripción generada automáticamente">
            <a:extLst>
              <a:ext uri="{FF2B5EF4-FFF2-40B4-BE49-F238E27FC236}">
                <a16:creationId xmlns:a16="http://schemas.microsoft.com/office/drawing/2014/main" id="{25BB7360-CCF1-87DC-F1F9-948D94702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72527"/>
            <a:ext cx="7454339" cy="4487385"/>
          </a:xfrm>
          <a:prstGeom prst="rect">
            <a:avLst/>
          </a:prstGeom>
        </p:spPr>
      </p:pic>
      <p:sp>
        <p:nvSpPr>
          <p:cNvPr id="15" name="Rectángulo 14">
            <a:extLst>
              <a:ext uri="{FF2B5EF4-FFF2-40B4-BE49-F238E27FC236}">
                <a16:creationId xmlns:a16="http://schemas.microsoft.com/office/drawing/2014/main" id="{0C4EDEA2-B8F1-B1FB-92B7-B47413B2A808}"/>
              </a:ext>
            </a:extLst>
          </p:cNvPr>
          <p:cNvSpPr/>
          <p:nvPr/>
        </p:nvSpPr>
        <p:spPr>
          <a:xfrm>
            <a:off x="1143000" y="3657600"/>
            <a:ext cx="1752600" cy="1219200"/>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Tree>
    <p:extLst>
      <p:ext uri="{BB962C8B-B14F-4D97-AF65-F5344CB8AC3E}">
        <p14:creationId xmlns:p14="http://schemas.microsoft.com/office/powerpoint/2010/main" val="30220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8FFBA-6812-4E40-BCC9-1ACB81015156}"/>
              </a:ext>
            </a:extLst>
          </p:cNvPr>
          <p:cNvSpPr>
            <a:spLocks noGrp="1"/>
          </p:cNvSpPr>
          <p:nvPr>
            <p:ph type="title"/>
          </p:nvPr>
        </p:nvSpPr>
        <p:spPr/>
        <p:txBody>
          <a:bodyPr>
            <a:normAutofit/>
          </a:bodyPr>
          <a:lstStyle/>
          <a:p>
            <a:r>
              <a:rPr lang="it-IT" dirty="0">
                <a:solidFill>
                  <a:srgbClr val="0070C0"/>
                </a:solidFill>
              </a:rPr>
              <a:t>RPN </a:t>
            </a:r>
            <a:r>
              <a:rPr lang="it-IT" dirty="0" err="1">
                <a:solidFill>
                  <a:srgbClr val="0070C0"/>
                </a:solidFill>
              </a:rPr>
              <a:t>Loss</a:t>
            </a:r>
            <a:r>
              <a:rPr lang="it-IT" dirty="0">
                <a:solidFill>
                  <a:srgbClr val="0070C0"/>
                </a:solidFill>
              </a:rPr>
              <a:t> </a:t>
            </a:r>
            <a:r>
              <a:rPr lang="it-IT" dirty="0" err="1">
                <a:solidFill>
                  <a:srgbClr val="0070C0"/>
                </a:solidFill>
              </a:rPr>
              <a:t>function</a:t>
            </a:r>
            <a:endParaRPr lang="it-IT" dirty="0">
              <a:solidFill>
                <a:srgbClr val="0070C0"/>
              </a:solidFill>
            </a:endParaRPr>
          </a:p>
        </p:txBody>
      </p:sp>
      <p:sp>
        <p:nvSpPr>
          <p:cNvPr id="3" name="Slide Number Placeholder 2">
            <a:extLst>
              <a:ext uri="{FF2B5EF4-FFF2-40B4-BE49-F238E27FC236}">
                <a16:creationId xmlns:a16="http://schemas.microsoft.com/office/drawing/2014/main" id="{9C75D853-6DA3-3145-BD7C-966E9CA0EDF4}"/>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58</a:t>
            </a:fld>
            <a:endParaRPr lang="en-US" b="1" kern="1200">
              <a:ea typeface="+mn-ea"/>
              <a:cs typeface="+mn-cs"/>
            </a:endParaRPr>
          </a:p>
        </p:txBody>
      </p:sp>
      <p:sp>
        <p:nvSpPr>
          <p:cNvPr id="4" name="Rettangolo 3">
            <a:extLst>
              <a:ext uri="{FF2B5EF4-FFF2-40B4-BE49-F238E27FC236}">
                <a16:creationId xmlns:a16="http://schemas.microsoft.com/office/drawing/2014/main" id="{778F64D2-9464-4679-A04F-3B95DB38A716}"/>
              </a:ext>
            </a:extLst>
          </p:cNvPr>
          <p:cNvSpPr/>
          <p:nvPr/>
        </p:nvSpPr>
        <p:spPr>
          <a:xfrm>
            <a:off x="1007067" y="1500439"/>
            <a:ext cx="7396993" cy="1938992"/>
          </a:xfrm>
          <a:prstGeom prst="rect">
            <a:avLst/>
          </a:prstGeom>
        </p:spPr>
        <p:txBody>
          <a:bodyPr wrap="square">
            <a:spAutoFit/>
          </a:bodyPr>
          <a:lstStyle/>
          <a:p>
            <a:r>
              <a:rPr lang="en-US" sz="2000" dirty="0"/>
              <a:t>Assigned a binary class label (of being an object or not) to each anchor (highest  </a:t>
            </a:r>
            <a:r>
              <a:rPr lang="en-US" sz="2000" dirty="0" err="1"/>
              <a:t>IoU</a:t>
            </a:r>
            <a:r>
              <a:rPr lang="en-US" sz="2000" dirty="0"/>
              <a:t> with a ground-truth box or over a threshold).</a:t>
            </a:r>
          </a:p>
          <a:p>
            <a:endParaRPr lang="en-US" sz="2000" dirty="0"/>
          </a:p>
          <a:p>
            <a:r>
              <a:rPr lang="en-US" sz="2000" dirty="0"/>
              <a:t>Note that a single ground-truth box may assign positive labels to multiple anchors.</a:t>
            </a:r>
            <a:endParaRPr lang="it-IT" sz="2000" dirty="0"/>
          </a:p>
        </p:txBody>
      </p:sp>
      <p:pic>
        <p:nvPicPr>
          <p:cNvPr id="5" name="Immagine 4">
            <a:extLst>
              <a:ext uri="{FF2B5EF4-FFF2-40B4-BE49-F238E27FC236}">
                <a16:creationId xmlns:a16="http://schemas.microsoft.com/office/drawing/2014/main" id="{1A26FD3C-C829-4064-BA0E-7D161404FE1D}"/>
              </a:ext>
            </a:extLst>
          </p:cNvPr>
          <p:cNvPicPr>
            <a:picLocks noChangeAspect="1"/>
          </p:cNvPicPr>
          <p:nvPr/>
        </p:nvPicPr>
        <p:blipFill>
          <a:blip r:embed="rId2"/>
          <a:stretch>
            <a:fillRect/>
          </a:stretch>
        </p:blipFill>
        <p:spPr>
          <a:xfrm>
            <a:off x="663693" y="3863243"/>
            <a:ext cx="4694218" cy="878662"/>
          </a:xfrm>
          <a:prstGeom prst="rect">
            <a:avLst/>
          </a:prstGeom>
        </p:spPr>
      </p:pic>
      <p:pic>
        <p:nvPicPr>
          <p:cNvPr id="6" name="Immagine 5">
            <a:extLst>
              <a:ext uri="{FF2B5EF4-FFF2-40B4-BE49-F238E27FC236}">
                <a16:creationId xmlns:a16="http://schemas.microsoft.com/office/drawing/2014/main" id="{3E653922-646B-4DEE-8E08-E82C95FE7A6F}"/>
              </a:ext>
            </a:extLst>
          </p:cNvPr>
          <p:cNvPicPr>
            <a:picLocks noChangeAspect="1"/>
          </p:cNvPicPr>
          <p:nvPr/>
        </p:nvPicPr>
        <p:blipFill>
          <a:blip r:embed="rId3"/>
          <a:stretch>
            <a:fillRect/>
          </a:stretch>
        </p:blipFill>
        <p:spPr>
          <a:xfrm>
            <a:off x="5357911" y="3899354"/>
            <a:ext cx="3261878" cy="842551"/>
          </a:xfrm>
          <a:prstGeom prst="rect">
            <a:avLst/>
          </a:prstGeom>
        </p:spPr>
      </p:pic>
      <p:sp>
        <p:nvSpPr>
          <p:cNvPr id="7" name="Rettangolo 6">
            <a:extLst>
              <a:ext uri="{FF2B5EF4-FFF2-40B4-BE49-F238E27FC236}">
                <a16:creationId xmlns:a16="http://schemas.microsoft.com/office/drawing/2014/main" id="{778BE0AD-2479-47EF-BD37-509EE6E5AD9E}"/>
              </a:ext>
            </a:extLst>
          </p:cNvPr>
          <p:cNvSpPr/>
          <p:nvPr/>
        </p:nvSpPr>
        <p:spPr>
          <a:xfrm>
            <a:off x="1007067" y="5105400"/>
            <a:ext cx="7549705" cy="707886"/>
          </a:xfrm>
          <a:prstGeom prst="rect">
            <a:avLst/>
          </a:prstGeom>
        </p:spPr>
        <p:txBody>
          <a:bodyPr wrap="square">
            <a:spAutoFit/>
          </a:bodyPr>
          <a:lstStyle/>
          <a:p>
            <a:r>
              <a:rPr lang="en-US" sz="2000" dirty="0"/>
              <a:t>The regression loss is activated only for positive anchors (p</a:t>
            </a:r>
            <a:r>
              <a:rPr lang="en-US" sz="2000" baseline="30000" dirty="0"/>
              <a:t>∗</a:t>
            </a:r>
            <a:r>
              <a:rPr lang="en-US" sz="2000" baseline="-25000" dirty="0"/>
              <a:t>i</a:t>
            </a:r>
            <a:r>
              <a:rPr lang="en-US" sz="2000" dirty="0"/>
              <a:t> = 1) and is disabled otherwise (p</a:t>
            </a:r>
            <a:r>
              <a:rPr lang="en-US" sz="2000" baseline="30000" dirty="0"/>
              <a:t>∗</a:t>
            </a:r>
            <a:r>
              <a:rPr lang="en-US" sz="2000" baseline="-25000" dirty="0"/>
              <a:t>i</a:t>
            </a:r>
            <a:r>
              <a:rPr lang="en-US" sz="2000" dirty="0"/>
              <a:t> = 0)</a:t>
            </a:r>
            <a:endParaRPr lang="it-IT" sz="2000" dirty="0"/>
          </a:p>
        </p:txBody>
      </p:sp>
    </p:spTree>
    <p:extLst>
      <p:ext uri="{BB962C8B-B14F-4D97-AF65-F5344CB8AC3E}">
        <p14:creationId xmlns:p14="http://schemas.microsoft.com/office/powerpoint/2010/main" val="3341331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1E22F4CB-9715-407F-B14C-E72ADABCA76F}"/>
              </a:ext>
            </a:extLst>
          </p:cNvPr>
          <p:cNvSpPr txBox="1">
            <a:spLocks/>
          </p:cNvSpPr>
          <p:nvPr/>
        </p:nvSpPr>
        <p:spPr>
          <a:xfrm>
            <a:off x="1007066" y="3286586"/>
            <a:ext cx="3057400" cy="284829"/>
          </a:xfrm>
          <a:prstGeom prst="rect">
            <a:avLst/>
          </a:prstGeom>
        </p:spPr>
        <p:txBody>
          <a:bodyPr vert="horz" lIns="68580" tIns="34290" rIns="68580" bIns="34290" rtlCol="0" anchor="ctr">
            <a:normAutofit fontScale="90000" lnSpcReduction="20000"/>
          </a:bodyPr>
          <a:lstStyle>
            <a:lvl1pPr algn="l" defTabSz="914332"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it-IT" sz="2100" dirty="0">
              <a:solidFill>
                <a:srgbClr val="0070C0"/>
              </a:solidFill>
            </a:endParaRPr>
          </a:p>
        </p:txBody>
      </p:sp>
      <p:sp>
        <p:nvSpPr>
          <p:cNvPr id="11" name="Rettangolo 10">
            <a:extLst>
              <a:ext uri="{FF2B5EF4-FFF2-40B4-BE49-F238E27FC236}">
                <a16:creationId xmlns:a16="http://schemas.microsoft.com/office/drawing/2014/main" id="{540DFD65-5082-4E35-A872-236C9014D291}"/>
              </a:ext>
            </a:extLst>
          </p:cNvPr>
          <p:cNvSpPr/>
          <p:nvPr/>
        </p:nvSpPr>
        <p:spPr>
          <a:xfrm>
            <a:off x="593399" y="1799470"/>
            <a:ext cx="5610831" cy="400110"/>
          </a:xfrm>
          <a:prstGeom prst="rect">
            <a:avLst/>
          </a:prstGeom>
        </p:spPr>
        <p:txBody>
          <a:bodyPr wrap="none">
            <a:spAutoFit/>
          </a:bodyPr>
          <a:lstStyle/>
          <a:p>
            <a:r>
              <a:rPr lang="en-US" sz="2000" dirty="0"/>
              <a:t>For the detection network, adopted Fast R-CNN</a:t>
            </a:r>
            <a:endParaRPr lang="it-IT" sz="2000" dirty="0"/>
          </a:p>
        </p:txBody>
      </p:sp>
      <p:sp>
        <p:nvSpPr>
          <p:cNvPr id="12" name="Rettangolo 11">
            <a:extLst>
              <a:ext uri="{FF2B5EF4-FFF2-40B4-BE49-F238E27FC236}">
                <a16:creationId xmlns:a16="http://schemas.microsoft.com/office/drawing/2014/main" id="{ACB528E3-3905-4990-B99C-07BBD85E0111}"/>
              </a:ext>
            </a:extLst>
          </p:cNvPr>
          <p:cNvSpPr/>
          <p:nvPr/>
        </p:nvSpPr>
        <p:spPr>
          <a:xfrm>
            <a:off x="593399" y="2538112"/>
            <a:ext cx="7098311" cy="3200876"/>
          </a:xfrm>
          <a:prstGeom prst="rect">
            <a:avLst/>
          </a:prstGeom>
        </p:spPr>
        <p:txBody>
          <a:bodyPr wrap="square">
            <a:spAutoFit/>
          </a:bodyPr>
          <a:lstStyle/>
          <a:p>
            <a:r>
              <a:rPr lang="it-IT" sz="2000" dirty="0"/>
              <a:t>4-Step </a:t>
            </a:r>
            <a:r>
              <a:rPr lang="it-IT" sz="2000" dirty="0" err="1"/>
              <a:t>Alternating</a:t>
            </a:r>
            <a:r>
              <a:rPr lang="it-IT" sz="2000" dirty="0"/>
              <a:t> Training:</a:t>
            </a:r>
          </a:p>
          <a:p>
            <a:endParaRPr lang="it-IT" sz="2000" dirty="0"/>
          </a:p>
          <a:p>
            <a:pPr marL="257175" indent="-257175">
              <a:buFont typeface="+mj-lt"/>
              <a:buAutoNum type="arabicPeriod"/>
            </a:pPr>
            <a:r>
              <a:rPr lang="en-US" dirty="0"/>
              <a:t>CNN network is initialized with an ImageNet-pre-trained model, RPN fine-tuned end-to-end for the region proposal task. </a:t>
            </a:r>
          </a:p>
          <a:p>
            <a:pPr marL="257175" indent="-257175">
              <a:buFont typeface="+mj-lt"/>
              <a:buAutoNum type="arabicPeriod"/>
            </a:pPr>
            <a:r>
              <a:rPr lang="en-US" dirty="0"/>
              <a:t>train a separate detection network (same on </a:t>
            </a:r>
            <a:r>
              <a:rPr lang="en-US" dirty="0" err="1"/>
              <a:t>Imagenet</a:t>
            </a:r>
            <a:r>
              <a:rPr lang="en-US" dirty="0"/>
              <a:t>) by Fast R-CNN using the proposals generated by the step-1 RPN</a:t>
            </a:r>
          </a:p>
          <a:p>
            <a:pPr marL="257175" indent="-257175">
              <a:buFont typeface="+mj-lt"/>
              <a:buAutoNum type="arabicPeriod"/>
            </a:pPr>
            <a:r>
              <a:rPr lang="en-US" dirty="0"/>
              <a:t>use the detector network to initialize RPN training fixing x the shared convolutional layers and only fine-tune the layers unique to RPN</a:t>
            </a:r>
          </a:p>
          <a:p>
            <a:pPr marL="257175" indent="-257175">
              <a:buFont typeface="+mj-lt"/>
              <a:buAutoNum type="arabicPeriod"/>
            </a:pPr>
            <a:r>
              <a:rPr lang="en-US" dirty="0"/>
              <a:t>keeping the shared convolutional layers fixed, we fine-tune the unique layers of Fast R-CNN</a:t>
            </a:r>
            <a:endParaRPr lang="it-IT" dirty="0"/>
          </a:p>
        </p:txBody>
      </p:sp>
      <p:sp>
        <p:nvSpPr>
          <p:cNvPr id="8" name="Title 7">
            <a:extLst>
              <a:ext uri="{FF2B5EF4-FFF2-40B4-BE49-F238E27FC236}">
                <a16:creationId xmlns:a16="http://schemas.microsoft.com/office/drawing/2014/main" id="{4956091A-1290-154B-B332-34E89CDE869F}"/>
              </a:ext>
            </a:extLst>
          </p:cNvPr>
          <p:cNvSpPr>
            <a:spLocks noGrp="1"/>
          </p:cNvSpPr>
          <p:nvPr>
            <p:ph type="title"/>
          </p:nvPr>
        </p:nvSpPr>
        <p:spPr/>
        <p:txBody>
          <a:bodyPr>
            <a:normAutofit/>
          </a:bodyPr>
          <a:lstStyle/>
          <a:p>
            <a:r>
              <a:rPr lang="it-IT" dirty="0">
                <a:solidFill>
                  <a:srgbClr val="0070C0"/>
                </a:solidFill>
              </a:rPr>
              <a:t>Global training</a:t>
            </a:r>
            <a:endParaRPr lang="en-GB" dirty="0"/>
          </a:p>
        </p:txBody>
      </p:sp>
      <p:sp>
        <p:nvSpPr>
          <p:cNvPr id="2" name="Slide Number Placeholder 1">
            <a:extLst>
              <a:ext uri="{FF2B5EF4-FFF2-40B4-BE49-F238E27FC236}">
                <a16:creationId xmlns:a16="http://schemas.microsoft.com/office/drawing/2014/main" id="{ED9F4FE2-5B5B-7B4B-A0EB-46A79CEBA5F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59</a:t>
            </a:fld>
            <a:endParaRPr lang="en-US" b="1" kern="1200">
              <a:ea typeface="+mn-ea"/>
              <a:cs typeface="+mn-cs"/>
            </a:endParaRPr>
          </a:p>
        </p:txBody>
      </p:sp>
    </p:spTree>
    <p:extLst>
      <p:ext uri="{BB962C8B-B14F-4D97-AF65-F5344CB8AC3E}">
        <p14:creationId xmlns:p14="http://schemas.microsoft.com/office/powerpoint/2010/main" val="22087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a:t>
            </a:r>
          </a:p>
        </p:txBody>
      </p:sp>
      <p:pic>
        <p:nvPicPr>
          <p:cNvPr id="5" name="Picture 4"/>
          <p:cNvPicPr>
            <a:picLocks noChangeAspect="1"/>
          </p:cNvPicPr>
          <p:nvPr/>
        </p:nvPicPr>
        <p:blipFill rotWithShape="1">
          <a:blip r:embed="rId2"/>
          <a:srcRect l="3073" t="-417" r="599" b="12348"/>
          <a:stretch/>
        </p:blipFill>
        <p:spPr>
          <a:xfrm>
            <a:off x="114826" y="2516506"/>
            <a:ext cx="2393291" cy="2236088"/>
          </a:xfrm>
          <a:prstGeom prst="rect">
            <a:avLst/>
          </a:prstGeom>
          <a:ln>
            <a:noFill/>
          </a:ln>
          <a:effectLst>
            <a:outerShdw blurRad="292100" dist="139700" dir="2700000" algn="tl" rotWithShape="0">
              <a:srgbClr val="333333">
                <a:alpha val="65000"/>
              </a:srgbClr>
            </a:outerShdw>
          </a:effectLst>
          <a:scene3d>
            <a:camera prst="isometricOffAxis2Right"/>
            <a:lightRig rig="threePt" dir="t"/>
          </a:scene3d>
        </p:spPr>
      </p:pic>
      <p:sp>
        <p:nvSpPr>
          <p:cNvPr id="4" name="Rectangle 3">
            <a:extLst>
              <a:ext uri="{FF2B5EF4-FFF2-40B4-BE49-F238E27FC236}">
                <a16:creationId xmlns:a16="http://schemas.microsoft.com/office/drawing/2014/main" id="{E1D72679-3B93-483C-854B-B182F6F54F26}"/>
              </a:ext>
            </a:extLst>
          </p:cNvPr>
          <p:cNvSpPr/>
          <p:nvPr/>
        </p:nvSpPr>
        <p:spPr>
          <a:xfrm>
            <a:off x="5559552" y="3152394"/>
            <a:ext cx="96012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AE85B2F9-32A5-4F60-9914-70FFD9981243}"/>
              </a:ext>
            </a:extLst>
          </p:cNvPr>
          <p:cNvSpPr/>
          <p:nvPr/>
        </p:nvSpPr>
        <p:spPr>
          <a:xfrm>
            <a:off x="5630418" y="3601622"/>
            <a:ext cx="452628" cy="32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B9156BAA-AFD1-4D93-8BB8-7FA08FDD2A02}"/>
              </a:ext>
            </a:extLst>
          </p:cNvPr>
          <p:cNvSpPr txBox="1"/>
          <p:nvPr/>
        </p:nvSpPr>
        <p:spPr>
          <a:xfrm>
            <a:off x="5856732" y="3279832"/>
            <a:ext cx="1847557" cy="646331"/>
          </a:xfrm>
          <a:prstGeom prst="rect">
            <a:avLst/>
          </a:prstGeom>
          <a:noFill/>
        </p:spPr>
        <p:txBody>
          <a:bodyPr wrap="none" rtlCol="0">
            <a:spAutoFit/>
          </a:bodyPr>
          <a:lstStyle/>
          <a:p>
            <a:r>
              <a:rPr lang="en-US" dirty="0"/>
              <a:t>Deer: (x, y, w, h)</a:t>
            </a:r>
          </a:p>
          <a:p>
            <a:r>
              <a:rPr lang="en-US" dirty="0"/>
              <a:t>Cat: (x, y, w, h)</a:t>
            </a:r>
          </a:p>
        </p:txBody>
      </p:sp>
      <p:sp>
        <p:nvSpPr>
          <p:cNvPr id="16" name="Cube 15">
            <a:extLst>
              <a:ext uri="{FF2B5EF4-FFF2-40B4-BE49-F238E27FC236}">
                <a16:creationId xmlns:a16="http://schemas.microsoft.com/office/drawing/2014/main" id="{935EA3A6-B496-488C-B2D4-8079D74836D8}"/>
              </a:ext>
            </a:extLst>
          </p:cNvPr>
          <p:cNvSpPr/>
          <p:nvPr/>
        </p:nvSpPr>
        <p:spPr>
          <a:xfrm>
            <a:off x="1941864" y="2231136"/>
            <a:ext cx="862993" cy="2395728"/>
          </a:xfrm>
          <a:prstGeom prst="cube">
            <a:avLst>
              <a:gd name="adj" fmla="val 843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Cube 16">
            <a:extLst>
              <a:ext uri="{FF2B5EF4-FFF2-40B4-BE49-F238E27FC236}">
                <a16:creationId xmlns:a16="http://schemas.microsoft.com/office/drawing/2014/main" id="{F4CBA7ED-C2FF-4D74-B432-255D160DE4B0}"/>
              </a:ext>
            </a:extLst>
          </p:cNvPr>
          <p:cNvSpPr/>
          <p:nvPr/>
        </p:nvSpPr>
        <p:spPr>
          <a:xfrm>
            <a:off x="2361412" y="2804921"/>
            <a:ext cx="729411" cy="1449441"/>
          </a:xfrm>
          <a:prstGeom prst="cube">
            <a:avLst>
              <a:gd name="adj" fmla="val 557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ube 17">
            <a:extLst>
              <a:ext uri="{FF2B5EF4-FFF2-40B4-BE49-F238E27FC236}">
                <a16:creationId xmlns:a16="http://schemas.microsoft.com/office/drawing/2014/main" id="{A4567FBD-663D-4B73-9682-E83EE956D8F8}"/>
              </a:ext>
            </a:extLst>
          </p:cNvPr>
          <p:cNvSpPr/>
          <p:nvPr/>
        </p:nvSpPr>
        <p:spPr>
          <a:xfrm>
            <a:off x="2914095" y="3172968"/>
            <a:ext cx="540817" cy="857250"/>
          </a:xfrm>
          <a:prstGeom prst="cube">
            <a:avLst>
              <a:gd name="adj" fmla="val 455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Cube 19">
            <a:extLst>
              <a:ext uri="{FF2B5EF4-FFF2-40B4-BE49-F238E27FC236}">
                <a16:creationId xmlns:a16="http://schemas.microsoft.com/office/drawing/2014/main" id="{12630AF8-5FBB-4D71-A23D-2FF5EE420724}"/>
              </a:ext>
            </a:extLst>
          </p:cNvPr>
          <p:cNvSpPr/>
          <p:nvPr/>
        </p:nvSpPr>
        <p:spPr>
          <a:xfrm>
            <a:off x="3387961" y="3391853"/>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Cube 20">
            <a:extLst>
              <a:ext uri="{FF2B5EF4-FFF2-40B4-BE49-F238E27FC236}">
                <a16:creationId xmlns:a16="http://schemas.microsoft.com/office/drawing/2014/main" id="{7FC4331B-CDBB-40C0-98AB-F6982BC71E35}"/>
              </a:ext>
            </a:extLst>
          </p:cNvPr>
          <p:cNvSpPr/>
          <p:nvPr/>
        </p:nvSpPr>
        <p:spPr>
          <a:xfrm>
            <a:off x="3810462" y="3390167"/>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Cube 21">
            <a:extLst>
              <a:ext uri="{FF2B5EF4-FFF2-40B4-BE49-F238E27FC236}">
                <a16:creationId xmlns:a16="http://schemas.microsoft.com/office/drawing/2014/main" id="{6C1BA619-D2B8-4AFC-A964-66285C19AD74}"/>
              </a:ext>
            </a:extLst>
          </p:cNvPr>
          <p:cNvSpPr/>
          <p:nvPr/>
        </p:nvSpPr>
        <p:spPr>
          <a:xfrm>
            <a:off x="4234397" y="3502210"/>
            <a:ext cx="651717" cy="220952"/>
          </a:xfrm>
          <a:prstGeom prst="cube">
            <a:avLst>
              <a:gd name="adj" fmla="val 360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Cube 22">
            <a:extLst>
              <a:ext uri="{FF2B5EF4-FFF2-40B4-BE49-F238E27FC236}">
                <a16:creationId xmlns:a16="http://schemas.microsoft.com/office/drawing/2014/main" id="{031C8B29-886A-421F-9678-57AB4F5F58C6}"/>
              </a:ext>
            </a:extLst>
          </p:cNvPr>
          <p:cNvSpPr/>
          <p:nvPr/>
        </p:nvSpPr>
        <p:spPr>
          <a:xfrm>
            <a:off x="4883659" y="3545697"/>
            <a:ext cx="864197" cy="131254"/>
          </a:xfrm>
          <a:prstGeom prst="cube">
            <a:avLst>
              <a:gd name="adj" fmla="val 29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CD7F5484-C288-4791-BF54-B9BD843AF0B1}"/>
              </a:ext>
            </a:extLst>
          </p:cNvPr>
          <p:cNvSpPr txBox="1"/>
          <p:nvPr/>
        </p:nvSpPr>
        <p:spPr>
          <a:xfrm>
            <a:off x="5069995" y="3312304"/>
            <a:ext cx="569387" cy="300082"/>
          </a:xfrm>
          <a:prstGeom prst="rect">
            <a:avLst/>
          </a:prstGeom>
          <a:noFill/>
        </p:spPr>
        <p:txBody>
          <a:bodyPr wrap="none" rtlCol="0">
            <a:spAutoFit/>
          </a:bodyPr>
          <a:lstStyle/>
          <a:p>
            <a:r>
              <a:rPr lang="en-US" sz="1350" dirty="0"/>
              <a:t>4096</a:t>
            </a:r>
          </a:p>
        </p:txBody>
      </p:sp>
    </p:spTree>
    <p:extLst>
      <p:ext uri="{BB962C8B-B14F-4D97-AF65-F5344CB8AC3E}">
        <p14:creationId xmlns:p14="http://schemas.microsoft.com/office/powerpoint/2010/main" val="1908161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RCNN vs Fast-RCNN</a:t>
            </a:r>
          </a:p>
        </p:txBody>
      </p:sp>
      <p:sp>
        <p:nvSpPr>
          <p:cNvPr id="6" name="Content Placeholder 5">
            <a:extLst>
              <a:ext uri="{FF2B5EF4-FFF2-40B4-BE49-F238E27FC236}">
                <a16:creationId xmlns:a16="http://schemas.microsoft.com/office/drawing/2014/main" id="{ACC0F403-7714-8A40-945A-06A5A224575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9B9F2BFC-FAC3-4DF7-9A7F-9A1FD0850AFE}"/>
              </a:ext>
            </a:extLst>
          </p:cNvPr>
          <p:cNvPicPr>
            <a:picLocks noChangeAspect="1"/>
          </p:cNvPicPr>
          <p:nvPr/>
        </p:nvPicPr>
        <p:blipFill>
          <a:blip r:embed="rId3"/>
          <a:stretch>
            <a:fillRect/>
          </a:stretch>
        </p:blipFill>
        <p:spPr>
          <a:xfrm>
            <a:off x="495300" y="1600200"/>
            <a:ext cx="8486916" cy="4419600"/>
          </a:xfrm>
          <a:prstGeom prst="rect">
            <a:avLst/>
          </a:prstGeom>
        </p:spPr>
      </p:pic>
      <p:sp>
        <p:nvSpPr>
          <p:cNvPr id="5" name="TextBox 4">
            <a:extLst>
              <a:ext uri="{FF2B5EF4-FFF2-40B4-BE49-F238E27FC236}">
                <a16:creationId xmlns:a16="http://schemas.microsoft.com/office/drawing/2014/main" id="{95793741-F7CC-4702-A26E-580476FE113C}"/>
              </a:ext>
            </a:extLst>
          </p:cNvPr>
          <p:cNvSpPr txBox="1"/>
          <p:nvPr/>
        </p:nvSpPr>
        <p:spPr>
          <a:xfrm>
            <a:off x="1487758" y="6290033"/>
            <a:ext cx="6168484" cy="276999"/>
          </a:xfrm>
          <a:prstGeom prst="rect">
            <a:avLst/>
          </a:prstGeom>
          <a:noFill/>
        </p:spPr>
        <p:txBody>
          <a:bodyPr wrap="none" rtlCol="0">
            <a:spAutoFit/>
          </a:bodyPr>
          <a:lstStyle/>
          <a:p>
            <a:r>
              <a:rPr lang="en-US" sz="1200" dirty="0"/>
              <a:t>Figure adapted from: </a:t>
            </a:r>
            <a:r>
              <a:rPr lang="en-US" sz="1200" dirty="0">
                <a:hlinkClick r:id="rId4"/>
              </a:rPr>
              <a:t>http://cs231n.stanford.edu/slides/2017/cs231n_2017_lecture11.pdf</a:t>
            </a:r>
            <a:endParaRPr lang="en-US" sz="1200" dirty="0"/>
          </a:p>
        </p:txBody>
      </p:sp>
    </p:spTree>
    <p:extLst>
      <p:ext uri="{BB962C8B-B14F-4D97-AF65-F5344CB8AC3E}">
        <p14:creationId xmlns:p14="http://schemas.microsoft.com/office/powerpoint/2010/main" val="139018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AB9213-F3B1-5B41-B339-F117A65BCDC7}"/>
              </a:ext>
            </a:extLst>
          </p:cNvPr>
          <p:cNvSpPr/>
          <p:nvPr/>
        </p:nvSpPr>
        <p:spPr>
          <a:xfrm>
            <a:off x="454523" y="1960960"/>
            <a:ext cx="2599431"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4" name="TextBox 3">
            <a:extLst>
              <a:ext uri="{FF2B5EF4-FFF2-40B4-BE49-F238E27FC236}">
                <a16:creationId xmlns:a16="http://schemas.microsoft.com/office/drawing/2014/main" id="{EE1D3CF2-14FD-D648-801A-DEFAC2401A81}"/>
              </a:ext>
            </a:extLst>
          </p:cNvPr>
          <p:cNvSpPr txBox="1"/>
          <p:nvPr/>
        </p:nvSpPr>
        <p:spPr>
          <a:xfrm>
            <a:off x="810814" y="1500154"/>
            <a:ext cx="1530550"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RCNN</a:t>
            </a:r>
          </a:p>
        </p:txBody>
      </p:sp>
      <p:sp>
        <p:nvSpPr>
          <p:cNvPr id="7" name="TextBox 6">
            <a:extLst>
              <a:ext uri="{FF2B5EF4-FFF2-40B4-BE49-F238E27FC236}">
                <a16:creationId xmlns:a16="http://schemas.microsoft.com/office/drawing/2014/main" id="{7DCFD0B3-EB56-344A-8C3D-B1EDF00917C6}"/>
              </a:ext>
            </a:extLst>
          </p:cNvPr>
          <p:cNvSpPr txBox="1"/>
          <p:nvPr/>
        </p:nvSpPr>
        <p:spPr>
          <a:xfrm>
            <a:off x="553635" y="2089548"/>
            <a:ext cx="2500319" cy="923330"/>
          </a:xfrm>
          <a:prstGeom prst="rect">
            <a:avLst/>
          </a:prstGeom>
          <a:noFill/>
        </p:spPr>
        <p:txBody>
          <a:bodyPr wrap="square" rtlCol="0">
            <a:spAutoFit/>
          </a:bodyPr>
          <a:lstStyle/>
          <a:p>
            <a:pPr marL="214313" indent="-214313">
              <a:buFont typeface="Arial" panose="020B0604020202020204" pitchFamily="34" charset="0"/>
              <a:buChar char="•"/>
            </a:pPr>
            <a:r>
              <a:rPr lang="en-US" dirty="0"/>
              <a:t>Simple and scalable.</a:t>
            </a:r>
          </a:p>
          <a:p>
            <a:pPr marL="214313" indent="-214313">
              <a:buFont typeface="Arial" panose="020B0604020202020204" pitchFamily="34" charset="0"/>
              <a:buChar char="•"/>
            </a:pPr>
            <a:r>
              <a:rPr lang="en-US" dirty="0"/>
              <a:t>improves </a:t>
            </a:r>
            <a:r>
              <a:rPr lang="en-US" dirty="0" err="1"/>
              <a:t>mAP</a:t>
            </a:r>
            <a:r>
              <a:rPr lang="en-US" dirty="0"/>
              <a:t>.</a:t>
            </a:r>
          </a:p>
        </p:txBody>
      </p:sp>
      <p:sp>
        <p:nvSpPr>
          <p:cNvPr id="8" name="TextBox 7">
            <a:extLst>
              <a:ext uri="{FF2B5EF4-FFF2-40B4-BE49-F238E27FC236}">
                <a16:creationId xmlns:a16="http://schemas.microsoft.com/office/drawing/2014/main" id="{1B835B95-6E7F-C842-A35A-FCBCC69F319E}"/>
              </a:ext>
            </a:extLst>
          </p:cNvPr>
          <p:cNvSpPr txBox="1"/>
          <p:nvPr/>
        </p:nvSpPr>
        <p:spPr>
          <a:xfrm>
            <a:off x="546497" y="2643545"/>
            <a:ext cx="2500319" cy="3970318"/>
          </a:xfrm>
          <a:prstGeom prst="rect">
            <a:avLst/>
          </a:prstGeom>
          <a:noFill/>
        </p:spPr>
        <p:txBody>
          <a:bodyPr wrap="square" rtlCol="0">
            <a:spAutoFit/>
          </a:bodyPr>
          <a:lstStyle/>
          <a:p>
            <a:pPr algn="ctr"/>
            <a:endParaRPr lang="en-US" dirty="0">
              <a:solidFill>
                <a:srgbClr val="FF0000"/>
              </a:solidFill>
            </a:endParaRPr>
          </a:p>
          <a:p>
            <a:pPr marL="214313" indent="-214313">
              <a:buFont typeface="Arial" panose="020B0604020202020204" pitchFamily="34" charset="0"/>
              <a:buChar char="•"/>
            </a:pPr>
            <a:r>
              <a:rPr lang="en-US" dirty="0">
                <a:solidFill>
                  <a:srgbClr val="FF0000"/>
                </a:solidFill>
              </a:rPr>
              <a:t>A multistage pipeline.</a:t>
            </a:r>
          </a:p>
          <a:p>
            <a:pPr marL="214313" indent="-214313">
              <a:buFont typeface="Arial" panose="020B0604020202020204" pitchFamily="34" charset="0"/>
              <a:buChar char="•"/>
            </a:pPr>
            <a:r>
              <a:rPr lang="en-US" dirty="0">
                <a:solidFill>
                  <a:srgbClr val="FF0000"/>
                </a:solidFill>
              </a:rPr>
              <a:t>Training is expensive in space and time (features are extracted from each region proposal in each image and written into disk).</a:t>
            </a:r>
          </a:p>
          <a:p>
            <a:pPr marL="214313" indent="-214313">
              <a:buFont typeface="Arial" panose="020B0604020202020204" pitchFamily="34" charset="0"/>
              <a:buChar char="•"/>
            </a:pPr>
            <a:r>
              <a:rPr lang="en-US" dirty="0">
                <a:solidFill>
                  <a:srgbClr val="FF0000"/>
                </a:solidFill>
              </a:rPr>
              <a:t>Object detection is slow.</a:t>
            </a:r>
          </a:p>
          <a:p>
            <a:pPr marL="214313" indent="-214313">
              <a:buFont typeface="Arial" panose="020B0604020202020204" pitchFamily="34" charset="0"/>
              <a:buChar char="•"/>
            </a:pPr>
            <a:endParaRPr lang="en-US" dirty="0">
              <a:solidFill>
                <a:srgbClr val="FF0000"/>
              </a:solidFill>
            </a:endParaRPr>
          </a:p>
        </p:txBody>
      </p:sp>
      <p:sp>
        <p:nvSpPr>
          <p:cNvPr id="10" name="Rounded Rectangle 9">
            <a:extLst>
              <a:ext uri="{FF2B5EF4-FFF2-40B4-BE49-F238E27FC236}">
                <a16:creationId xmlns:a16="http://schemas.microsoft.com/office/drawing/2014/main" id="{D7CD401C-F428-4141-8E89-0E31E14B7812}"/>
              </a:ext>
            </a:extLst>
          </p:cNvPr>
          <p:cNvSpPr/>
          <p:nvPr/>
        </p:nvSpPr>
        <p:spPr>
          <a:xfrm>
            <a:off x="3436143" y="1960960"/>
            <a:ext cx="2389585"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11" name="TextBox 10">
            <a:extLst>
              <a:ext uri="{FF2B5EF4-FFF2-40B4-BE49-F238E27FC236}">
                <a16:creationId xmlns:a16="http://schemas.microsoft.com/office/drawing/2014/main" id="{38F1C2B0-F0BA-8547-ADA5-47A7C64A57C7}"/>
              </a:ext>
            </a:extLst>
          </p:cNvPr>
          <p:cNvSpPr txBox="1"/>
          <p:nvPr/>
        </p:nvSpPr>
        <p:spPr>
          <a:xfrm>
            <a:off x="3498437" y="1487754"/>
            <a:ext cx="2052041"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Fast-RCNN</a:t>
            </a:r>
          </a:p>
        </p:txBody>
      </p:sp>
      <p:sp>
        <p:nvSpPr>
          <p:cNvPr id="12" name="TextBox 11">
            <a:extLst>
              <a:ext uri="{FF2B5EF4-FFF2-40B4-BE49-F238E27FC236}">
                <a16:creationId xmlns:a16="http://schemas.microsoft.com/office/drawing/2014/main" id="{594FDEDA-55A2-4544-8EA9-06F61805E1D6}"/>
              </a:ext>
            </a:extLst>
          </p:cNvPr>
          <p:cNvSpPr txBox="1"/>
          <p:nvPr/>
        </p:nvSpPr>
        <p:spPr>
          <a:xfrm>
            <a:off x="3495078" y="2089547"/>
            <a:ext cx="2271713" cy="1754326"/>
          </a:xfrm>
          <a:prstGeom prst="rect">
            <a:avLst/>
          </a:prstGeom>
          <a:noFill/>
        </p:spPr>
        <p:txBody>
          <a:bodyPr wrap="square" rtlCol="0">
            <a:spAutoFit/>
          </a:bodyPr>
          <a:lstStyle/>
          <a:p>
            <a:pPr marL="214313" indent="-214313">
              <a:buFont typeface="Arial" panose="020B0604020202020204" pitchFamily="34" charset="0"/>
              <a:buChar char="•"/>
            </a:pPr>
            <a:r>
              <a:rPr lang="en-US" dirty="0"/>
              <a:t>Higher </a:t>
            </a:r>
            <a:r>
              <a:rPr lang="en-US" dirty="0" err="1"/>
              <a:t>mAP</a:t>
            </a:r>
            <a:r>
              <a:rPr lang="en-US" dirty="0"/>
              <a:t>.</a:t>
            </a:r>
          </a:p>
          <a:p>
            <a:pPr marL="214313" indent="-214313">
              <a:buFont typeface="Arial" panose="020B0604020202020204" pitchFamily="34" charset="0"/>
              <a:buChar char="•"/>
            </a:pPr>
            <a:r>
              <a:rPr lang="en-US" dirty="0"/>
              <a:t>Single stage, end-to-end training.</a:t>
            </a:r>
          </a:p>
          <a:p>
            <a:pPr marL="214313" indent="-214313">
              <a:buFont typeface="Arial" panose="020B0604020202020204" pitchFamily="34" charset="0"/>
              <a:buChar char="•"/>
            </a:pPr>
            <a:r>
              <a:rPr lang="en-US" dirty="0"/>
              <a:t>No disk storage is required for feature caching. </a:t>
            </a:r>
          </a:p>
        </p:txBody>
      </p:sp>
      <p:sp>
        <p:nvSpPr>
          <p:cNvPr id="13" name="TextBox 12">
            <a:extLst>
              <a:ext uri="{FF2B5EF4-FFF2-40B4-BE49-F238E27FC236}">
                <a16:creationId xmlns:a16="http://schemas.microsoft.com/office/drawing/2014/main" id="{CA01C626-DE26-F446-A196-B8DEF81AB630}"/>
              </a:ext>
            </a:extLst>
          </p:cNvPr>
          <p:cNvSpPr txBox="1"/>
          <p:nvPr/>
        </p:nvSpPr>
        <p:spPr>
          <a:xfrm>
            <a:off x="3491510" y="3117043"/>
            <a:ext cx="2271713" cy="507831"/>
          </a:xfrm>
          <a:prstGeom prst="rect">
            <a:avLst/>
          </a:prstGeom>
          <a:noFill/>
        </p:spPr>
        <p:txBody>
          <a:bodyPr wrap="square" rtlCol="0">
            <a:spAutoFit/>
          </a:bodyPr>
          <a:lstStyle/>
          <a:p>
            <a:pPr algn="ctr"/>
            <a:endParaRPr lang="en-US" sz="1350" dirty="0">
              <a:solidFill>
                <a:srgbClr val="FF0000"/>
              </a:solidFill>
            </a:endParaRPr>
          </a:p>
          <a:p>
            <a:pPr marL="214313" indent="-214313">
              <a:buFont typeface="Arial" panose="020B0604020202020204" pitchFamily="34" charset="0"/>
              <a:buChar char="•"/>
            </a:pPr>
            <a:endParaRPr lang="en-US" sz="1350" dirty="0">
              <a:solidFill>
                <a:srgbClr val="FF0000"/>
              </a:solidFill>
            </a:endParaRPr>
          </a:p>
        </p:txBody>
      </p:sp>
      <p:sp>
        <p:nvSpPr>
          <p:cNvPr id="14" name="Rounded Rectangle 13">
            <a:extLst>
              <a:ext uri="{FF2B5EF4-FFF2-40B4-BE49-F238E27FC236}">
                <a16:creationId xmlns:a16="http://schemas.microsoft.com/office/drawing/2014/main" id="{1F09BF44-C596-F14E-AA16-ED3A243E9CF8}"/>
              </a:ext>
            </a:extLst>
          </p:cNvPr>
          <p:cNvSpPr/>
          <p:nvPr/>
        </p:nvSpPr>
        <p:spPr>
          <a:xfrm>
            <a:off x="6207918" y="1960960"/>
            <a:ext cx="2389585" cy="45160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sz="1350" dirty="0"/>
          </a:p>
        </p:txBody>
      </p:sp>
      <p:sp>
        <p:nvSpPr>
          <p:cNvPr id="15" name="TextBox 14">
            <a:extLst>
              <a:ext uri="{FF2B5EF4-FFF2-40B4-BE49-F238E27FC236}">
                <a16:creationId xmlns:a16="http://schemas.microsoft.com/office/drawing/2014/main" id="{4AC12849-D3FF-4C42-A7BE-7D6C65E95858}"/>
              </a:ext>
            </a:extLst>
          </p:cNvPr>
          <p:cNvSpPr txBox="1"/>
          <p:nvPr/>
        </p:nvSpPr>
        <p:spPr>
          <a:xfrm>
            <a:off x="6453482" y="1514485"/>
            <a:ext cx="2690518" cy="473206"/>
          </a:xfrm>
          <a:prstGeom prst="rect">
            <a:avLst/>
          </a:prstGeom>
          <a:noFill/>
        </p:spPr>
        <p:txBody>
          <a:bodyPr wrap="square" rtlCol="0">
            <a:spAutoFit/>
          </a:bodyPr>
          <a:lstStyle/>
          <a:p>
            <a:r>
              <a:rPr lang="en-US" sz="2475" dirty="0">
                <a:solidFill>
                  <a:srgbClr val="4472C4"/>
                </a:solidFill>
                <a:latin typeface="Arial" panose="020B0604020202020204" pitchFamily="34" charset="0"/>
                <a:ea typeface="+mj-ea"/>
                <a:cs typeface="+mj-cs"/>
              </a:rPr>
              <a:t>Faster-RCNN</a:t>
            </a:r>
          </a:p>
        </p:txBody>
      </p:sp>
      <p:sp>
        <p:nvSpPr>
          <p:cNvPr id="18" name="Right Arrow 17">
            <a:extLst>
              <a:ext uri="{FF2B5EF4-FFF2-40B4-BE49-F238E27FC236}">
                <a16:creationId xmlns:a16="http://schemas.microsoft.com/office/drawing/2014/main" id="{9431F97A-8DA0-F541-B8D3-6E1662F3651F}"/>
              </a:ext>
            </a:extLst>
          </p:cNvPr>
          <p:cNvSpPr/>
          <p:nvPr/>
        </p:nvSpPr>
        <p:spPr>
          <a:xfrm>
            <a:off x="3152180" y="3429000"/>
            <a:ext cx="214313" cy="23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ight Arrow 18">
            <a:extLst>
              <a:ext uri="{FF2B5EF4-FFF2-40B4-BE49-F238E27FC236}">
                <a16:creationId xmlns:a16="http://schemas.microsoft.com/office/drawing/2014/main" id="{073F9418-077E-344F-AAC0-F138B6F0A9BF}"/>
              </a:ext>
            </a:extLst>
          </p:cNvPr>
          <p:cNvSpPr/>
          <p:nvPr/>
        </p:nvSpPr>
        <p:spPr>
          <a:xfrm>
            <a:off x="5929312" y="3423593"/>
            <a:ext cx="214313" cy="23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4BD96904-F0C7-9144-AD84-784F23B1CAA4}"/>
              </a:ext>
            </a:extLst>
          </p:cNvPr>
          <p:cNvSpPr/>
          <p:nvPr/>
        </p:nvSpPr>
        <p:spPr>
          <a:xfrm>
            <a:off x="3596875" y="4220923"/>
            <a:ext cx="2228853" cy="1477328"/>
          </a:xfrm>
          <a:prstGeom prst="rect">
            <a:avLst/>
          </a:prstGeom>
        </p:spPr>
        <p:txBody>
          <a:bodyPr wrap="square">
            <a:spAutoFit/>
          </a:bodyPr>
          <a:lstStyle/>
          <a:p>
            <a:pPr marL="214313" indent="-214313">
              <a:buFont typeface="Arial" panose="020B0604020202020204" pitchFamily="34" charset="0"/>
              <a:buChar char="•"/>
            </a:pPr>
            <a:r>
              <a:rPr lang="en-US" dirty="0">
                <a:solidFill>
                  <a:srgbClr val="FF0000"/>
                </a:solidFill>
              </a:rPr>
              <a:t>Proposals are the computational bottleneck in detection systems. </a:t>
            </a:r>
          </a:p>
        </p:txBody>
      </p:sp>
      <p:sp>
        <p:nvSpPr>
          <p:cNvPr id="21" name="TextBox 20">
            <a:extLst>
              <a:ext uri="{FF2B5EF4-FFF2-40B4-BE49-F238E27FC236}">
                <a16:creationId xmlns:a16="http://schemas.microsoft.com/office/drawing/2014/main" id="{272E3D94-8E2E-BC43-8D11-401FB54A6764}"/>
              </a:ext>
            </a:extLst>
          </p:cNvPr>
          <p:cNvSpPr txBox="1"/>
          <p:nvPr/>
        </p:nvSpPr>
        <p:spPr>
          <a:xfrm>
            <a:off x="6247210" y="2089547"/>
            <a:ext cx="2442267" cy="4247317"/>
          </a:xfrm>
          <a:prstGeom prst="rect">
            <a:avLst/>
          </a:prstGeom>
          <a:noFill/>
        </p:spPr>
        <p:txBody>
          <a:bodyPr wrap="square" rtlCol="0">
            <a:spAutoFit/>
          </a:bodyPr>
          <a:lstStyle/>
          <a:p>
            <a:pPr marL="214313" indent="-214313">
              <a:buFont typeface="Arial" panose="020B0604020202020204" pitchFamily="34" charset="0"/>
              <a:buChar char="•"/>
            </a:pPr>
            <a:r>
              <a:rPr lang="en-US" dirty="0"/>
              <a:t>Compute proposals with a deep convolutional neural network --</a:t>
            </a:r>
            <a:r>
              <a:rPr lang="en-US" i="1" dirty="0"/>
              <a:t>Region Proposal Network </a:t>
            </a:r>
            <a:r>
              <a:rPr lang="en-US" dirty="0"/>
              <a:t>(RPN) </a:t>
            </a:r>
          </a:p>
          <a:p>
            <a:pPr marL="214313" indent="-214313">
              <a:buFont typeface="Arial" panose="020B0604020202020204" pitchFamily="34" charset="0"/>
              <a:buChar char="•"/>
            </a:pPr>
            <a:r>
              <a:rPr lang="en-US" dirty="0"/>
              <a:t>Merge RPN and Fast R-CNN into a single network, enabling nearly cost-free region proposals. </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endParaRPr lang="en-US" dirty="0"/>
          </a:p>
        </p:txBody>
      </p:sp>
      <p:sp>
        <p:nvSpPr>
          <p:cNvPr id="22" name="TextBox 21">
            <a:extLst>
              <a:ext uri="{FF2B5EF4-FFF2-40B4-BE49-F238E27FC236}">
                <a16:creationId xmlns:a16="http://schemas.microsoft.com/office/drawing/2014/main" id="{9E50F925-91C1-894D-A257-FE44CFB75337}"/>
              </a:ext>
            </a:extLst>
          </p:cNvPr>
          <p:cNvSpPr txBox="1"/>
          <p:nvPr/>
        </p:nvSpPr>
        <p:spPr>
          <a:xfrm>
            <a:off x="6938685" y="5653890"/>
            <a:ext cx="1632347" cy="784830"/>
          </a:xfrm>
          <a:prstGeom prst="rect">
            <a:avLst/>
          </a:prstGeom>
          <a:noFill/>
        </p:spPr>
        <p:txBody>
          <a:bodyPr wrap="square" rtlCol="0">
            <a:spAutoFit/>
          </a:bodyPr>
          <a:lstStyle/>
          <a:p>
            <a:r>
              <a:rPr lang="en-US" sz="4500" dirty="0">
                <a:solidFill>
                  <a:srgbClr val="FF0000"/>
                </a:solidFill>
              </a:rPr>
              <a:t>?</a:t>
            </a:r>
          </a:p>
        </p:txBody>
      </p:sp>
      <p:sp>
        <p:nvSpPr>
          <p:cNvPr id="17" name="Title 1">
            <a:extLst>
              <a:ext uri="{FF2B5EF4-FFF2-40B4-BE49-F238E27FC236}">
                <a16:creationId xmlns:a16="http://schemas.microsoft.com/office/drawing/2014/main" id="{D03BB11F-187D-714C-9549-B7B93023EB5E}"/>
              </a:ext>
            </a:extLst>
          </p:cNvPr>
          <p:cNvSpPr txBox="1">
            <a:spLocks/>
          </p:cNvSpPr>
          <p:nvPr/>
        </p:nvSpPr>
        <p:spPr>
          <a:xfrm>
            <a:off x="409657" y="519936"/>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en-US" sz="3600" dirty="0">
                <a:solidFill>
                  <a:srgbClr val="0070C0"/>
                </a:solidFill>
                <a:latin typeface="Arial" panose="020B0604020202020204" pitchFamily="34" charset="0"/>
              </a:rPr>
              <a:t>RCNN vs Fast-RCNN vs Faster-RCNN</a:t>
            </a:r>
          </a:p>
        </p:txBody>
      </p:sp>
      <p:sp>
        <p:nvSpPr>
          <p:cNvPr id="2" name="Slide Number Placeholder 1">
            <a:extLst>
              <a:ext uri="{FF2B5EF4-FFF2-40B4-BE49-F238E27FC236}">
                <a16:creationId xmlns:a16="http://schemas.microsoft.com/office/drawing/2014/main" id="{9E043BE2-2C61-A140-901C-57FA9252412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61</a:t>
            </a:fld>
            <a:endParaRPr lang="en-US" b="1" kern="1200">
              <a:ea typeface="+mn-ea"/>
              <a:cs typeface="+mn-cs"/>
            </a:endParaRPr>
          </a:p>
        </p:txBody>
      </p:sp>
    </p:spTree>
    <p:extLst>
      <p:ext uri="{BB962C8B-B14F-4D97-AF65-F5344CB8AC3E}">
        <p14:creationId xmlns:p14="http://schemas.microsoft.com/office/powerpoint/2010/main" val="147570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14F6548-BF95-4A55-B346-50F6AD38F622}"/>
              </a:ext>
            </a:extLst>
          </p:cNvPr>
          <p:cNvPicPr>
            <a:picLocks noChangeAspect="1"/>
          </p:cNvPicPr>
          <p:nvPr/>
        </p:nvPicPr>
        <p:blipFill>
          <a:blip r:embed="rId2"/>
          <a:stretch>
            <a:fillRect/>
          </a:stretch>
        </p:blipFill>
        <p:spPr>
          <a:xfrm>
            <a:off x="863133" y="1143000"/>
            <a:ext cx="7417733" cy="5209563"/>
          </a:xfrm>
          <a:prstGeom prst="rect">
            <a:avLst/>
          </a:prstGeom>
        </p:spPr>
      </p:pic>
      <p:sp>
        <p:nvSpPr>
          <p:cNvPr id="4" name="Titolo 1">
            <a:extLst>
              <a:ext uri="{FF2B5EF4-FFF2-40B4-BE49-F238E27FC236}">
                <a16:creationId xmlns:a16="http://schemas.microsoft.com/office/drawing/2014/main" id="{F6FC5FA4-6425-A944-A011-D7CD0E5E1D43}"/>
              </a:ext>
            </a:extLst>
          </p:cNvPr>
          <p:cNvSpPr>
            <a:spLocks noGrp="1"/>
          </p:cNvSpPr>
          <p:nvPr>
            <p:ph type="title"/>
          </p:nvPr>
        </p:nvSpPr>
        <p:spPr/>
        <p:txBody>
          <a:bodyPr>
            <a:noAutofit/>
          </a:bodyPr>
          <a:lstStyle/>
          <a:p>
            <a:r>
              <a:rPr lang="it-IT" dirty="0" err="1">
                <a:solidFill>
                  <a:srgbClr val="0070C0"/>
                </a:solidFill>
              </a:rPr>
              <a:t>Comparison</a:t>
            </a:r>
            <a:endParaRPr lang="it-IT" dirty="0">
              <a:solidFill>
                <a:srgbClr val="0070C0"/>
              </a:solidFill>
            </a:endParaRPr>
          </a:p>
        </p:txBody>
      </p:sp>
      <p:sp>
        <p:nvSpPr>
          <p:cNvPr id="2" name="Slide Number Placeholder 1">
            <a:extLst>
              <a:ext uri="{FF2B5EF4-FFF2-40B4-BE49-F238E27FC236}">
                <a16:creationId xmlns:a16="http://schemas.microsoft.com/office/drawing/2014/main" id="{A7442AD2-6047-1645-96C6-70FD7C30026A}"/>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62</a:t>
            </a:fld>
            <a:endParaRPr lang="en-US" b="1" kern="1200">
              <a:ea typeface="+mn-ea"/>
              <a:cs typeface="+mn-cs"/>
            </a:endParaRPr>
          </a:p>
        </p:txBody>
      </p:sp>
    </p:spTree>
    <p:extLst>
      <p:ext uri="{BB962C8B-B14F-4D97-AF65-F5344CB8AC3E}">
        <p14:creationId xmlns:p14="http://schemas.microsoft.com/office/powerpoint/2010/main" val="2492005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detection with YOLO</a:t>
            </a:r>
          </a:p>
        </p:txBody>
      </p:sp>
      <p:pic>
        <p:nvPicPr>
          <p:cNvPr id="12" name="Picture 11" descr="Timeline&#10;&#10;Description automatically generated with medium confidence">
            <a:hlinkClick r:id="rId4"/>
            <a:extLst>
              <a:ext uri="{FF2B5EF4-FFF2-40B4-BE49-F238E27FC236}">
                <a16:creationId xmlns:a16="http://schemas.microsoft.com/office/drawing/2014/main" id="{994D8723-50AA-6E4C-A1EE-A8B2E80FDBA6}"/>
              </a:ext>
            </a:extLst>
          </p:cNvPr>
          <p:cNvPicPr>
            <a:picLocks noChangeAspect="1"/>
          </p:cNvPicPr>
          <p:nvPr/>
        </p:nvPicPr>
        <p:blipFill>
          <a:blip r:embed="rId5"/>
          <a:stretch>
            <a:fillRect/>
          </a:stretch>
        </p:blipFill>
        <p:spPr>
          <a:xfrm>
            <a:off x="0" y="2050243"/>
            <a:ext cx="9144000" cy="4281514"/>
          </a:xfrm>
          <a:prstGeom prst="rect">
            <a:avLst/>
          </a:prstGeom>
        </p:spPr>
      </p:pic>
      <p:sp>
        <p:nvSpPr>
          <p:cNvPr id="13" name="Oval 12">
            <a:extLst>
              <a:ext uri="{FF2B5EF4-FFF2-40B4-BE49-F238E27FC236}">
                <a16:creationId xmlns:a16="http://schemas.microsoft.com/office/drawing/2014/main" id="{A8F940A2-82F4-EF49-A188-1C085D6F5178}"/>
              </a:ext>
            </a:extLst>
          </p:cNvPr>
          <p:cNvSpPr/>
          <p:nvPr/>
        </p:nvSpPr>
        <p:spPr>
          <a:xfrm>
            <a:off x="7398327" y="4010897"/>
            <a:ext cx="997528" cy="360205"/>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4" name="Date Placeholder 3">
            <a:extLst>
              <a:ext uri="{FF2B5EF4-FFF2-40B4-BE49-F238E27FC236}">
                <a16:creationId xmlns:a16="http://schemas.microsoft.com/office/drawing/2014/main" id="{D76CD0F4-2925-C947-905F-A3F106D0CD7C}"/>
              </a:ext>
            </a:extLst>
          </p:cNvPr>
          <p:cNvSpPr>
            <a:spLocks noGrp="1"/>
          </p:cNvSpPr>
          <p:nvPr>
            <p:ph type="dt" sz="half" idx="10"/>
          </p:nvPr>
        </p:nvSpPr>
        <p:spPr>
          <a:xfrm>
            <a:off x="7601445" y="3879334"/>
            <a:ext cx="1542555" cy="280068"/>
          </a:xfrm>
        </p:spPr>
        <p:txBody>
          <a:bodyPr/>
          <a:lstStyle/>
          <a:p>
            <a:fld id="{4BD041BA-A3E7-4E1D-934C-E5F4A3DC94D7}" type="datetime10">
              <a:rPr lang="en-US" smtClean="0"/>
              <a:t>09:22</a:t>
            </a:fld>
            <a:endParaRPr lang="en-AU"/>
          </a:p>
        </p:txBody>
      </p:sp>
      <p:pic>
        <p:nvPicPr>
          <p:cNvPr id="16" name="Elementi multimediali online 3">
            <a:hlinkClick r:id="" action="ppaction://media"/>
            <a:extLst>
              <a:ext uri="{FF2B5EF4-FFF2-40B4-BE49-F238E27FC236}">
                <a16:creationId xmlns:a16="http://schemas.microsoft.com/office/drawing/2014/main" id="{519CF05B-3EF7-6348-9171-1ED9063FD16A}"/>
              </a:ext>
            </a:extLst>
          </p:cNvPr>
          <p:cNvPicPr>
            <a:picLocks noRot="1" noChangeAspect="1"/>
          </p:cNvPicPr>
          <p:nvPr>
            <a:videoFile r:link="rId1"/>
          </p:nvPr>
        </p:nvPicPr>
        <p:blipFill>
          <a:blip r:embed="rId6"/>
          <a:stretch>
            <a:fillRect/>
          </a:stretch>
        </p:blipFill>
        <p:spPr>
          <a:xfrm>
            <a:off x="6029931" y="1300268"/>
            <a:ext cx="2838308" cy="2128732"/>
          </a:xfrm>
          <a:prstGeom prst="rect">
            <a:avLst/>
          </a:prstGeom>
        </p:spPr>
      </p:pic>
      <p:pic>
        <p:nvPicPr>
          <p:cNvPr id="17" name="Picture 16" descr="A picture containing text, indoor, person, screen&#10;&#10;Description automatically generated">
            <a:hlinkClick r:id="rId7"/>
            <a:extLst>
              <a:ext uri="{FF2B5EF4-FFF2-40B4-BE49-F238E27FC236}">
                <a16:creationId xmlns:a16="http://schemas.microsoft.com/office/drawing/2014/main" id="{409476B5-F6F6-DF4B-93F4-C17043018E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18142" y="1438561"/>
            <a:ext cx="2850097" cy="1872186"/>
          </a:xfrm>
          <a:prstGeom prst="rect">
            <a:avLst/>
          </a:prstGeom>
        </p:spPr>
      </p:pic>
    </p:spTree>
    <p:extLst>
      <p:ext uri="{BB962C8B-B14F-4D97-AF65-F5344CB8AC3E}">
        <p14:creationId xmlns:p14="http://schemas.microsoft.com/office/powerpoint/2010/main" val="369850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YOLO- You Only Look Once</a:t>
            </a:r>
          </a:p>
        </p:txBody>
      </p:sp>
      <p:pic>
        <p:nvPicPr>
          <p:cNvPr id="4" name="Content Placeholder 6"/>
          <p:cNvPicPr>
            <a:picLocks noGrp="1" noChangeAspect="1"/>
          </p:cNvPicPr>
          <p:nvPr>
            <p:ph idx="1"/>
          </p:nvPr>
        </p:nvPicPr>
        <p:blipFill rotWithShape="1">
          <a:blip r:embed="rId3"/>
          <a:stretch/>
        </p:blipFill>
        <p:spPr>
          <a:xfrm>
            <a:off x="4312884" y="1447800"/>
            <a:ext cx="4373916" cy="4876800"/>
          </a:xfrm>
          <a:prstGeom prst="rect">
            <a:avLst/>
          </a:prstGeom>
        </p:spPr>
      </p:pic>
      <p:sp>
        <p:nvSpPr>
          <p:cNvPr id="6" name="Rectangle 5"/>
          <p:cNvSpPr/>
          <p:nvPr/>
        </p:nvSpPr>
        <p:spPr>
          <a:xfrm>
            <a:off x="246419" y="6324600"/>
            <a:ext cx="2935419" cy="784830"/>
          </a:xfrm>
          <a:prstGeom prst="rect">
            <a:avLst/>
          </a:prstGeom>
        </p:spPr>
        <p:txBody>
          <a:bodyPr wrap="none">
            <a:spAutoFit/>
          </a:bodyPr>
          <a:lstStyle/>
          <a:p>
            <a:pPr defTabSz="457189"/>
            <a:r>
              <a:rPr lang="en-US" sz="1500" kern="0" dirty="0">
                <a:solidFill>
                  <a:sysClr val="windowText" lastClr="000000"/>
                </a:solidFill>
                <a:latin typeface="Arial" panose="020B0604020202020204" pitchFamily="34" charset="0"/>
                <a:sym typeface="Calibri"/>
                <a:hlinkClick r:id="rId4"/>
              </a:rPr>
              <a:t>https://arxiv.org/abs/1506.02640</a:t>
            </a:r>
            <a:endParaRPr lang="en-US" sz="1500" kern="0" dirty="0">
              <a:solidFill>
                <a:sysClr val="windowText" lastClr="000000"/>
              </a:solidFill>
              <a:latin typeface="Arial" panose="020B0604020202020204" pitchFamily="34" charset="0"/>
              <a:sym typeface="Calibri"/>
            </a:endParaRPr>
          </a:p>
          <a:p>
            <a:pPr defTabSz="457189"/>
            <a:r>
              <a:rPr lang="en-US" sz="1500" kern="0" dirty="0" err="1">
                <a:solidFill>
                  <a:srgbClr val="000000"/>
                </a:solidFill>
                <a:ea typeface="Calibri"/>
                <a:cs typeface="Arial" panose="020B0604020202020204" pitchFamily="34" charset="0"/>
                <a:sym typeface="Calibri"/>
              </a:rPr>
              <a:t>Redmon</a:t>
            </a:r>
            <a:r>
              <a:rPr lang="en-US" sz="1500" kern="0" dirty="0">
                <a:solidFill>
                  <a:srgbClr val="000000"/>
                </a:solidFill>
                <a:ea typeface="Calibri"/>
                <a:cs typeface="Arial" panose="020B0604020202020204" pitchFamily="34" charset="0"/>
                <a:sym typeface="Calibri"/>
              </a:rPr>
              <a:t> et al. CVPR 2016.</a:t>
            </a:r>
          </a:p>
          <a:p>
            <a:pPr defTabSz="457189"/>
            <a:endParaRPr lang="en-US" sz="1500" kern="0" dirty="0">
              <a:solidFill>
                <a:sysClr val="windowText" lastClr="000000"/>
              </a:solidFill>
              <a:latin typeface="Arial" panose="020B0604020202020204" pitchFamily="34" charset="0"/>
              <a:sym typeface="Calibri"/>
            </a:endParaRPr>
          </a:p>
        </p:txBody>
      </p:sp>
      <p:sp>
        <p:nvSpPr>
          <p:cNvPr id="7" name="TextBox 6"/>
          <p:cNvSpPr txBox="1"/>
          <p:nvPr/>
        </p:nvSpPr>
        <p:spPr>
          <a:xfrm>
            <a:off x="246419" y="1553678"/>
            <a:ext cx="2777974" cy="3416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189" latinLnBrk="1" hangingPunct="0"/>
            <a:r>
              <a:rPr lang="en-US" sz="2400" b="1" kern="0" dirty="0">
                <a:solidFill>
                  <a:srgbClr val="0070C0"/>
                </a:solidFill>
                <a:latin typeface="Arial" panose="020B0604020202020204" pitchFamily="34" charset="0"/>
                <a:sym typeface="Calibri"/>
              </a:rPr>
              <a:t>Idea</a:t>
            </a:r>
            <a:r>
              <a:rPr lang="en-US" sz="2400" kern="0" dirty="0">
                <a:latin typeface="Arial" panose="020B0604020202020204" pitchFamily="34" charset="0"/>
                <a:sym typeface="Calibri"/>
              </a:rPr>
              <a:t>: No bounding </a:t>
            </a:r>
          </a:p>
          <a:p>
            <a:pPr defTabSz="457189" latinLnBrk="1" hangingPunct="0"/>
            <a:r>
              <a:rPr lang="en-US" sz="2400" kern="0" dirty="0">
                <a:latin typeface="Arial" panose="020B0604020202020204" pitchFamily="34" charset="0"/>
                <a:sym typeface="Calibri"/>
              </a:rPr>
              <a:t>box proposal.</a:t>
            </a:r>
          </a:p>
          <a:p>
            <a:pPr defTabSz="457189" latinLnBrk="1" hangingPunct="0"/>
            <a:br>
              <a:rPr lang="en-US" sz="2400" kern="0" dirty="0">
                <a:latin typeface="Arial" panose="020B0604020202020204" pitchFamily="34" charset="0"/>
                <a:sym typeface="Calibri"/>
              </a:rPr>
            </a:br>
            <a:r>
              <a:rPr lang="en-US" sz="2400" kern="0" dirty="0">
                <a:sym typeface="Calibri"/>
              </a:rPr>
              <a:t>A single regression problem, straight </a:t>
            </a:r>
          </a:p>
          <a:p>
            <a:pPr defTabSz="457189" latinLnBrk="1" hangingPunct="0"/>
            <a:r>
              <a:rPr lang="en-US" sz="2400" kern="0" dirty="0">
                <a:sym typeface="Calibri"/>
              </a:rPr>
              <a:t>from image pixels </a:t>
            </a:r>
          </a:p>
          <a:p>
            <a:pPr defTabSz="457189" latinLnBrk="1" hangingPunct="0"/>
            <a:r>
              <a:rPr lang="en-US" sz="2400" kern="0" dirty="0">
                <a:sym typeface="Calibri"/>
              </a:rPr>
              <a:t>to bounding box </a:t>
            </a:r>
          </a:p>
          <a:p>
            <a:pPr defTabSz="457189" latinLnBrk="1" hangingPunct="0"/>
            <a:r>
              <a:rPr lang="en-US" sz="2400" kern="0" dirty="0">
                <a:sym typeface="Calibri"/>
              </a:rPr>
              <a:t>coordinates and </a:t>
            </a:r>
          </a:p>
          <a:p>
            <a:pPr defTabSz="457189" latinLnBrk="1" hangingPunct="0"/>
            <a:r>
              <a:rPr lang="en-US" sz="2400" kern="0" dirty="0">
                <a:sym typeface="Calibri"/>
              </a:rPr>
              <a:t>class probabilities.</a:t>
            </a:r>
            <a:endParaRPr lang="en-US" sz="2400" kern="0" dirty="0">
              <a:latin typeface="Arial" panose="020B0604020202020204" pitchFamily="34" charset="0"/>
              <a:ea typeface="Calibri"/>
              <a:cs typeface="Arial" panose="020B0604020202020204" pitchFamily="34" charset="0"/>
              <a:sym typeface="Calibri"/>
            </a:endParaRPr>
          </a:p>
        </p:txBody>
      </p:sp>
      <p:sp>
        <p:nvSpPr>
          <p:cNvPr id="8" name="TextBox 7">
            <a:extLst>
              <a:ext uri="{FF2B5EF4-FFF2-40B4-BE49-F238E27FC236}">
                <a16:creationId xmlns:a16="http://schemas.microsoft.com/office/drawing/2014/main" id="{13339F29-89DD-F24A-AD5E-A98028D1A647}"/>
              </a:ext>
            </a:extLst>
          </p:cNvPr>
          <p:cNvSpPr txBox="1"/>
          <p:nvPr/>
        </p:nvSpPr>
        <p:spPr>
          <a:xfrm>
            <a:off x="270803" y="5106036"/>
            <a:ext cx="4301197"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57175" indent="-257175" defTabSz="457189" latinLnBrk="1" hangingPunct="0">
              <a:buFont typeface="Arial" panose="020B0604020202020204" pitchFamily="34" charset="0"/>
              <a:buChar char="•"/>
            </a:pPr>
            <a:r>
              <a:rPr lang="en-US" kern="0" dirty="0">
                <a:latin typeface="Arial" panose="020B0604020202020204" pitchFamily="34" charset="0"/>
                <a:ea typeface="Calibri"/>
                <a:cs typeface="Arial" panose="020B0604020202020204" pitchFamily="34" charset="0"/>
                <a:sym typeface="Calibri"/>
              </a:rPr>
              <a:t>extremely </a:t>
            </a:r>
            <a:r>
              <a:rPr lang="en-US" b="1" kern="0" dirty="0">
                <a:latin typeface="Arial" panose="020B0604020202020204" pitchFamily="34" charset="0"/>
                <a:ea typeface="Calibri"/>
                <a:cs typeface="Arial" panose="020B0604020202020204" pitchFamily="34" charset="0"/>
                <a:sym typeface="Calibri"/>
              </a:rPr>
              <a:t>fast</a:t>
            </a:r>
          </a:p>
          <a:p>
            <a:pPr marL="257175" indent="-257175" defTabSz="457189" latinLnBrk="1" hangingPunct="0">
              <a:buFont typeface="Arial" panose="020B0604020202020204" pitchFamily="34" charset="0"/>
              <a:buChar char="•"/>
            </a:pPr>
            <a:r>
              <a:rPr lang="en-US" dirty="0"/>
              <a:t>reason </a:t>
            </a:r>
            <a:r>
              <a:rPr lang="en-US" b="1" dirty="0"/>
              <a:t>globally</a:t>
            </a:r>
          </a:p>
          <a:p>
            <a:pPr marL="257175" indent="-257175" defTabSz="457189" latinLnBrk="1" hangingPunct="0">
              <a:buFont typeface="Arial" panose="020B0604020202020204" pitchFamily="34" charset="0"/>
              <a:buChar char="•"/>
            </a:pPr>
            <a:r>
              <a:rPr lang="en-US" dirty="0"/>
              <a:t>learn </a:t>
            </a:r>
            <a:r>
              <a:rPr lang="en-US" b="1" dirty="0"/>
              <a:t>generalizable</a:t>
            </a:r>
            <a:r>
              <a:rPr lang="en-US" dirty="0"/>
              <a:t> representations.</a:t>
            </a:r>
          </a:p>
          <a:p>
            <a:pPr marL="257175" indent="-257175" defTabSz="457189" latinLnBrk="1" hangingPunct="0">
              <a:buFont typeface="Arial" panose="020B0604020202020204" pitchFamily="34" charset="0"/>
              <a:buChar char="•"/>
            </a:pPr>
            <a:endParaRPr lang="en-US" kern="0"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58405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YOLO- You Only Look Once</a:t>
            </a:r>
          </a:p>
        </p:txBody>
      </p:sp>
      <p:pic>
        <p:nvPicPr>
          <p:cNvPr id="8" name="Picture 7"/>
          <p:cNvPicPr>
            <a:picLocks noChangeAspect="1"/>
          </p:cNvPicPr>
          <p:nvPr/>
        </p:nvPicPr>
        <p:blipFill>
          <a:blip r:embed="rId2"/>
          <a:stretch>
            <a:fillRect/>
          </a:stretch>
        </p:blipFill>
        <p:spPr>
          <a:xfrm>
            <a:off x="1160979" y="1833295"/>
            <a:ext cx="6148858" cy="2178278"/>
          </a:xfrm>
          <a:prstGeom prst="rect">
            <a:avLst/>
          </a:prstGeom>
        </p:spPr>
      </p:pic>
      <p:sp>
        <p:nvSpPr>
          <p:cNvPr id="9" name="Rectangle 8"/>
          <p:cNvSpPr/>
          <p:nvPr/>
        </p:nvSpPr>
        <p:spPr>
          <a:xfrm>
            <a:off x="457200" y="4268110"/>
            <a:ext cx="8229600" cy="2308324"/>
          </a:xfrm>
          <a:prstGeom prst="rect">
            <a:avLst/>
          </a:prstGeom>
        </p:spPr>
        <p:txBody>
          <a:bodyPr wrap="square">
            <a:spAutoFit/>
          </a:bodyPr>
          <a:lstStyle/>
          <a:p>
            <a:pPr marL="342900" indent="-342900" defTabSz="457189">
              <a:buFont typeface="Arial" panose="020B0604020202020204" pitchFamily="34" charset="0"/>
              <a:buChar char="•"/>
            </a:pPr>
            <a:r>
              <a:rPr lang="en-US" sz="2400" kern="0" dirty="0">
                <a:latin typeface="Arial" panose="020B0604020202020204" pitchFamily="34" charset="0"/>
                <a:sym typeface="Calibri"/>
              </a:rPr>
              <a:t>Divide the image into 7x7 cells. </a:t>
            </a:r>
          </a:p>
          <a:p>
            <a:pPr marL="342900" indent="-342900" defTabSz="457189">
              <a:buFont typeface="Arial" panose="020B0604020202020204" pitchFamily="34" charset="0"/>
              <a:buChar char="•"/>
            </a:pPr>
            <a:r>
              <a:rPr lang="en-US" sz="2400" kern="0" dirty="0">
                <a:latin typeface="Arial" panose="020B0604020202020204" pitchFamily="34" charset="0"/>
                <a:sym typeface="Calibri"/>
              </a:rPr>
              <a:t>Each cell trains a detector.</a:t>
            </a:r>
          </a:p>
          <a:p>
            <a:pPr marL="342900" indent="-342900" defTabSz="457189">
              <a:buFont typeface="Arial" panose="020B0604020202020204" pitchFamily="34" charset="0"/>
              <a:buChar char="•"/>
            </a:pPr>
            <a:r>
              <a:rPr lang="en-US" sz="2400" kern="0" dirty="0">
                <a:latin typeface="Arial" panose="020B0604020202020204" pitchFamily="34" charset="0"/>
                <a:sym typeface="Calibri"/>
              </a:rPr>
              <a:t>The detector needs to predict the object’s class distributions.</a:t>
            </a:r>
          </a:p>
          <a:p>
            <a:pPr marL="342900" indent="-342900" defTabSz="457189">
              <a:buFont typeface="Arial" panose="020B0604020202020204" pitchFamily="34" charset="0"/>
              <a:buChar char="•"/>
            </a:pPr>
            <a:r>
              <a:rPr lang="en-US" sz="2400" kern="0" dirty="0">
                <a:latin typeface="Arial" panose="020B0604020202020204" pitchFamily="34" charset="0"/>
                <a:sym typeface="Calibri"/>
              </a:rPr>
              <a:t>The detector has B bounding-box predictors to predict bounding-boxes and confidence scores.</a:t>
            </a:r>
          </a:p>
        </p:txBody>
      </p:sp>
    </p:spTree>
    <p:extLst>
      <p:ext uri="{BB962C8B-B14F-4D97-AF65-F5344CB8AC3E}">
        <p14:creationId xmlns:p14="http://schemas.microsoft.com/office/powerpoint/2010/main" val="3715009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777FDB-DB93-41B9-B41B-D45593322EB7}"/>
              </a:ext>
            </a:extLst>
          </p:cNvPr>
          <p:cNvSpPr>
            <a:spLocks noGrp="1"/>
          </p:cNvSpPr>
          <p:nvPr>
            <p:ph type="title"/>
          </p:nvPr>
        </p:nvSpPr>
        <p:spPr/>
        <p:txBody>
          <a:bodyPr vert="horz" lIns="91440" tIns="45720" rIns="91440" bIns="45720" rtlCol="0" anchor="ctr">
            <a:normAutofit/>
          </a:bodyPr>
          <a:lstStyle/>
          <a:p>
            <a:r>
              <a:rPr lang="it-IT" dirty="0">
                <a:solidFill>
                  <a:srgbClr val="0070C0"/>
                </a:solidFill>
              </a:rPr>
              <a:t>2016: </a:t>
            </a:r>
            <a:r>
              <a:rPr lang="it-IT" dirty="0" err="1">
                <a:solidFill>
                  <a:srgbClr val="0070C0"/>
                </a:solidFill>
              </a:rPr>
              <a:t>Yolo</a:t>
            </a:r>
            <a:r>
              <a:rPr lang="it-IT" dirty="0">
                <a:solidFill>
                  <a:srgbClr val="0070C0"/>
                </a:solidFill>
              </a:rPr>
              <a:t> – </a:t>
            </a:r>
            <a:r>
              <a:rPr lang="it-IT" dirty="0" err="1">
                <a:solidFill>
                  <a:srgbClr val="0070C0"/>
                </a:solidFill>
              </a:rPr>
              <a:t>you</a:t>
            </a:r>
            <a:r>
              <a:rPr lang="it-IT" dirty="0">
                <a:solidFill>
                  <a:srgbClr val="0070C0"/>
                </a:solidFill>
              </a:rPr>
              <a:t> </a:t>
            </a:r>
            <a:r>
              <a:rPr lang="it-IT" dirty="0" err="1">
                <a:solidFill>
                  <a:srgbClr val="0070C0"/>
                </a:solidFill>
              </a:rPr>
              <a:t>only</a:t>
            </a:r>
            <a:r>
              <a:rPr lang="it-IT" dirty="0">
                <a:solidFill>
                  <a:srgbClr val="0070C0"/>
                </a:solidFill>
              </a:rPr>
              <a:t> look once</a:t>
            </a:r>
          </a:p>
        </p:txBody>
      </p:sp>
      <p:sp>
        <p:nvSpPr>
          <p:cNvPr id="3" name="Slide Number Placeholder 2">
            <a:extLst>
              <a:ext uri="{FF2B5EF4-FFF2-40B4-BE49-F238E27FC236}">
                <a16:creationId xmlns:a16="http://schemas.microsoft.com/office/drawing/2014/main" id="{2708B400-6953-E14A-AACB-0B54A0859605}"/>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66</a:t>
            </a:fld>
            <a:endParaRPr lang="en-US" b="1" kern="1200">
              <a:ea typeface="+mn-ea"/>
              <a:cs typeface="+mn-cs"/>
            </a:endParaRPr>
          </a:p>
        </p:txBody>
      </p:sp>
      <p:sp>
        <p:nvSpPr>
          <p:cNvPr id="4" name="Rettangolo 3">
            <a:extLst>
              <a:ext uri="{FF2B5EF4-FFF2-40B4-BE49-F238E27FC236}">
                <a16:creationId xmlns:a16="http://schemas.microsoft.com/office/drawing/2014/main" id="{1BA693EC-3F20-4877-8D76-4D69070810B6}"/>
              </a:ext>
            </a:extLst>
          </p:cNvPr>
          <p:cNvSpPr/>
          <p:nvPr/>
        </p:nvSpPr>
        <p:spPr>
          <a:xfrm>
            <a:off x="381001" y="1447801"/>
            <a:ext cx="7987018" cy="3477875"/>
          </a:xfrm>
          <a:prstGeom prst="rect">
            <a:avLst/>
          </a:prstGeom>
        </p:spPr>
        <p:txBody>
          <a:bodyPr wrap="square">
            <a:spAutoFit/>
          </a:bodyPr>
          <a:lstStyle/>
          <a:p>
            <a:r>
              <a:rPr lang="en-US" sz="2000" dirty="0"/>
              <a:t>Prior work on object detection repurposes classifiers to perform detection. </a:t>
            </a:r>
          </a:p>
          <a:p>
            <a:endParaRPr lang="en-US" sz="2000" dirty="0"/>
          </a:p>
          <a:p>
            <a:pPr marL="214313" indent="-214313">
              <a:buFont typeface="Arial" panose="020B0604020202020204" pitchFamily="34" charset="0"/>
              <a:buChar char="•"/>
            </a:pPr>
            <a:r>
              <a:rPr lang="en-US" sz="2000" dirty="0"/>
              <a:t>Object detection as a regression problem to spatially separated bounding boxes and associated class probabilities. </a:t>
            </a:r>
          </a:p>
          <a:p>
            <a:pPr marL="671513" lvl="1" indent="-214313">
              <a:buFont typeface="Arial" panose="020B0604020202020204" pitchFamily="34" charset="0"/>
              <a:buChar char="•"/>
            </a:pPr>
            <a:r>
              <a:rPr lang="en-US" sz="2000" dirty="0"/>
              <a:t>A single neural network predicts bounding boxes and class probabilities directly from full images in one evaluation. </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Since the whole detection pipeline is a single network, it can be optimized end-to-end directly on detection performance  </a:t>
            </a:r>
            <a:r>
              <a:rPr lang="en-US" sz="2000" b="1" i="1" dirty="0"/>
              <a:t>~ 45 fps, real time</a:t>
            </a:r>
            <a:endParaRPr lang="it-IT" sz="2000" b="1" i="1" dirty="0"/>
          </a:p>
        </p:txBody>
      </p:sp>
      <p:sp>
        <p:nvSpPr>
          <p:cNvPr id="8" name="Rettangolo 7">
            <a:extLst>
              <a:ext uri="{FF2B5EF4-FFF2-40B4-BE49-F238E27FC236}">
                <a16:creationId xmlns:a16="http://schemas.microsoft.com/office/drawing/2014/main" id="{D0707406-9657-4672-BFDE-3498242FDC69}"/>
              </a:ext>
            </a:extLst>
          </p:cNvPr>
          <p:cNvSpPr/>
          <p:nvPr/>
        </p:nvSpPr>
        <p:spPr>
          <a:xfrm>
            <a:off x="406792" y="5174165"/>
            <a:ext cx="8077199" cy="1015663"/>
          </a:xfrm>
          <a:prstGeom prst="rect">
            <a:avLst/>
          </a:prstGeom>
        </p:spPr>
        <p:txBody>
          <a:bodyPr wrap="square">
            <a:spAutoFit/>
          </a:bodyPr>
          <a:lstStyle/>
          <a:p>
            <a:r>
              <a:rPr lang="en-US" sz="2000" dirty="0">
                <a:solidFill>
                  <a:srgbClr val="0070C0"/>
                </a:solidFill>
              </a:rPr>
              <a:t>YOLO sees the entire image during training and test time so it implicitly </a:t>
            </a:r>
            <a:r>
              <a:rPr lang="en-US" sz="2000" b="1" dirty="0">
                <a:solidFill>
                  <a:srgbClr val="0070C0"/>
                </a:solidFill>
              </a:rPr>
              <a:t>encodes contextual information </a:t>
            </a:r>
            <a:r>
              <a:rPr lang="en-US" sz="2000" dirty="0">
                <a:solidFill>
                  <a:srgbClr val="0070C0"/>
                </a:solidFill>
              </a:rPr>
              <a:t>about classes as well as their appearance.</a:t>
            </a:r>
            <a:endParaRPr lang="it-IT" sz="2000" dirty="0">
              <a:solidFill>
                <a:srgbClr val="0070C0"/>
              </a:solidFill>
            </a:endParaRPr>
          </a:p>
        </p:txBody>
      </p:sp>
    </p:spTree>
    <p:extLst>
      <p:ext uri="{BB962C8B-B14F-4D97-AF65-F5344CB8AC3E}">
        <p14:creationId xmlns:p14="http://schemas.microsoft.com/office/powerpoint/2010/main" val="3044555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AF86350-B85C-4DFF-BAD2-CD45D37FFCC2}"/>
              </a:ext>
            </a:extLst>
          </p:cNvPr>
          <p:cNvPicPr>
            <a:picLocks noChangeAspect="1"/>
          </p:cNvPicPr>
          <p:nvPr/>
        </p:nvPicPr>
        <p:blipFill>
          <a:blip r:embed="rId2"/>
          <a:stretch>
            <a:fillRect/>
          </a:stretch>
        </p:blipFill>
        <p:spPr>
          <a:xfrm>
            <a:off x="324642" y="1801385"/>
            <a:ext cx="8494716" cy="4322794"/>
          </a:xfrm>
          <a:prstGeom prst="rect">
            <a:avLst/>
          </a:prstGeom>
        </p:spPr>
      </p:pic>
      <p:sp>
        <p:nvSpPr>
          <p:cNvPr id="3" name="Titolo 1">
            <a:extLst>
              <a:ext uri="{FF2B5EF4-FFF2-40B4-BE49-F238E27FC236}">
                <a16:creationId xmlns:a16="http://schemas.microsoft.com/office/drawing/2014/main" id="{627CBBCA-5638-D94E-9EFC-78C57C3F3DBC}"/>
              </a:ext>
            </a:extLst>
          </p:cNvPr>
          <p:cNvSpPr>
            <a:spLocks noGrp="1"/>
          </p:cNvSpPr>
          <p:nvPr>
            <p:ph type="title"/>
          </p:nvPr>
        </p:nvSpPr>
        <p:spPr/>
        <p:txBody>
          <a:bodyPr vert="horz" lIns="91440" tIns="45720" rIns="91440" bIns="45720" rtlCol="0" anchor="ctr">
            <a:normAutofit/>
          </a:bodyPr>
          <a:lstStyle/>
          <a:p>
            <a:r>
              <a:rPr lang="it-IT" dirty="0">
                <a:solidFill>
                  <a:srgbClr val="0070C0"/>
                </a:solidFill>
              </a:rPr>
              <a:t>2016: </a:t>
            </a:r>
            <a:r>
              <a:rPr lang="it-IT" dirty="0" err="1">
                <a:solidFill>
                  <a:srgbClr val="0070C0"/>
                </a:solidFill>
              </a:rPr>
              <a:t>Yolo</a:t>
            </a:r>
            <a:r>
              <a:rPr lang="it-IT" dirty="0">
                <a:solidFill>
                  <a:srgbClr val="0070C0"/>
                </a:solidFill>
              </a:rPr>
              <a:t> – </a:t>
            </a:r>
            <a:r>
              <a:rPr lang="it-IT" dirty="0" err="1">
                <a:solidFill>
                  <a:srgbClr val="0070C0"/>
                </a:solidFill>
              </a:rPr>
              <a:t>you</a:t>
            </a:r>
            <a:r>
              <a:rPr lang="it-IT" dirty="0">
                <a:solidFill>
                  <a:srgbClr val="0070C0"/>
                </a:solidFill>
              </a:rPr>
              <a:t> </a:t>
            </a:r>
            <a:r>
              <a:rPr lang="it-IT" dirty="0" err="1">
                <a:solidFill>
                  <a:srgbClr val="0070C0"/>
                </a:solidFill>
              </a:rPr>
              <a:t>only</a:t>
            </a:r>
            <a:r>
              <a:rPr lang="it-IT" dirty="0">
                <a:solidFill>
                  <a:srgbClr val="0070C0"/>
                </a:solidFill>
              </a:rPr>
              <a:t> look once</a:t>
            </a:r>
          </a:p>
        </p:txBody>
      </p:sp>
      <p:sp>
        <p:nvSpPr>
          <p:cNvPr id="2" name="Slide Number Placeholder 1">
            <a:extLst>
              <a:ext uri="{FF2B5EF4-FFF2-40B4-BE49-F238E27FC236}">
                <a16:creationId xmlns:a16="http://schemas.microsoft.com/office/drawing/2014/main" id="{D0E47832-1BCC-F145-B96C-1AAEBC6073BE}"/>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67</a:t>
            </a:fld>
            <a:endParaRPr lang="en-US" b="1" kern="1200">
              <a:ea typeface="+mn-ea"/>
              <a:cs typeface="+mn-cs"/>
            </a:endParaRPr>
          </a:p>
        </p:txBody>
      </p:sp>
    </p:spTree>
    <p:extLst>
      <p:ext uri="{BB962C8B-B14F-4D97-AF65-F5344CB8AC3E}">
        <p14:creationId xmlns:p14="http://schemas.microsoft.com/office/powerpoint/2010/main" val="554348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14AC75F-8A28-44BA-A31F-F049ADEC9B6C}"/>
              </a:ext>
            </a:extLst>
          </p:cNvPr>
          <p:cNvSpPr>
            <a:spLocks noGrp="1"/>
          </p:cNvSpPr>
          <p:nvPr>
            <p:ph type="title"/>
          </p:nvPr>
        </p:nvSpPr>
        <p:spPr/>
        <p:txBody>
          <a:bodyPr>
            <a:noAutofit/>
          </a:bodyPr>
          <a:lstStyle/>
          <a:p>
            <a:r>
              <a:rPr lang="it-IT" dirty="0" err="1">
                <a:solidFill>
                  <a:srgbClr val="0070C0"/>
                </a:solidFill>
              </a:rPr>
              <a:t>Unified</a:t>
            </a:r>
            <a:r>
              <a:rPr lang="it-IT" dirty="0">
                <a:solidFill>
                  <a:srgbClr val="0070C0"/>
                </a:solidFill>
              </a:rPr>
              <a:t> </a:t>
            </a:r>
            <a:r>
              <a:rPr lang="it-IT" dirty="0" err="1">
                <a:solidFill>
                  <a:srgbClr val="0070C0"/>
                </a:solidFill>
              </a:rPr>
              <a:t>detection</a:t>
            </a:r>
            <a:endParaRPr lang="it-IT" dirty="0">
              <a:solidFill>
                <a:srgbClr val="0070C0"/>
              </a:solidFill>
            </a:endParaRPr>
          </a:p>
        </p:txBody>
      </p:sp>
      <p:sp>
        <p:nvSpPr>
          <p:cNvPr id="2" name="Slide Number Placeholder 1">
            <a:extLst>
              <a:ext uri="{FF2B5EF4-FFF2-40B4-BE49-F238E27FC236}">
                <a16:creationId xmlns:a16="http://schemas.microsoft.com/office/drawing/2014/main" id="{54081979-1FEB-3F4B-A734-0552A139CF9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68</a:t>
            </a:fld>
            <a:endParaRPr lang="en-US" b="1" kern="1200">
              <a:ea typeface="+mn-ea"/>
              <a:cs typeface="+mn-cs"/>
            </a:endParaRPr>
          </a:p>
        </p:txBody>
      </p:sp>
      <p:sp>
        <p:nvSpPr>
          <p:cNvPr id="6" name="Rettangolo 5">
            <a:extLst>
              <a:ext uri="{FF2B5EF4-FFF2-40B4-BE49-F238E27FC236}">
                <a16:creationId xmlns:a16="http://schemas.microsoft.com/office/drawing/2014/main" id="{AFFE243F-70CB-48C1-A1D8-0138EA2A4442}"/>
              </a:ext>
            </a:extLst>
          </p:cNvPr>
          <p:cNvSpPr/>
          <p:nvPr/>
        </p:nvSpPr>
        <p:spPr>
          <a:xfrm>
            <a:off x="381000" y="1377480"/>
            <a:ext cx="8534400" cy="3139321"/>
          </a:xfrm>
          <a:prstGeom prst="rect">
            <a:avLst/>
          </a:prstGeom>
        </p:spPr>
        <p:txBody>
          <a:bodyPr wrap="square">
            <a:spAutoFit/>
          </a:bodyPr>
          <a:lstStyle/>
          <a:p>
            <a:pPr marL="214313" indent="-214313">
              <a:buFont typeface="Arial" panose="020B0604020202020204" pitchFamily="34" charset="0"/>
              <a:buChar char="•"/>
            </a:pPr>
            <a:r>
              <a:rPr lang="en-US" dirty="0"/>
              <a:t>Divides the input image into an S × S grid. If the </a:t>
            </a:r>
            <a:r>
              <a:rPr lang="en-US" b="1" dirty="0"/>
              <a:t>center</a:t>
            </a:r>
            <a:r>
              <a:rPr lang="en-US" dirty="0"/>
              <a:t> of an object falls into a grid cell, that grid cell is </a:t>
            </a:r>
            <a:r>
              <a:rPr lang="en-US" b="1" dirty="0"/>
              <a:t>responsible</a:t>
            </a:r>
            <a:r>
              <a:rPr lang="en-US" dirty="0"/>
              <a:t> for detecting that object.</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Each grid cell predicts </a:t>
            </a:r>
            <a:r>
              <a:rPr lang="en-US" b="1" dirty="0"/>
              <a:t>B</a:t>
            </a:r>
            <a:r>
              <a:rPr lang="en-US" dirty="0"/>
              <a:t> bounding boxes (4 predictions, </a:t>
            </a:r>
            <a:r>
              <a:rPr lang="en-US" dirty="0" err="1"/>
              <a:t>x,y,w,h</a:t>
            </a:r>
            <a:r>
              <a:rPr lang="en-US" dirty="0"/>
              <a:t>) and confidence scores for those boxes</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Each grid cell also predicts </a:t>
            </a:r>
            <a:r>
              <a:rPr lang="en-US" b="1" dirty="0"/>
              <a:t>C</a:t>
            </a:r>
            <a:r>
              <a:rPr lang="en-US" dirty="0"/>
              <a:t> conditional class probabilities, </a:t>
            </a:r>
            <a:r>
              <a:rPr lang="en-US" dirty="0" err="1"/>
              <a:t>Pr</a:t>
            </a:r>
            <a:r>
              <a:rPr lang="en-US" dirty="0"/>
              <a:t>(</a:t>
            </a:r>
            <a:r>
              <a:rPr lang="en-US" dirty="0" err="1"/>
              <a:t>Class</a:t>
            </a:r>
            <a:r>
              <a:rPr lang="en-US" baseline="-25000" dirty="0" err="1"/>
              <a:t>i</a:t>
            </a:r>
            <a:r>
              <a:rPr lang="en-US" dirty="0" err="1"/>
              <a:t>|Object</a:t>
            </a:r>
            <a:r>
              <a:rPr lang="en-US" dirty="0"/>
              <a:t>), regardless of the number of boxes B.</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it-IT" dirty="0"/>
          </a:p>
        </p:txBody>
      </p:sp>
      <p:pic>
        <p:nvPicPr>
          <p:cNvPr id="7" name="Immagine 6">
            <a:extLst>
              <a:ext uri="{FF2B5EF4-FFF2-40B4-BE49-F238E27FC236}">
                <a16:creationId xmlns:a16="http://schemas.microsoft.com/office/drawing/2014/main" id="{8811DC79-F661-4D57-905D-C0E5C8FBB2AE}"/>
              </a:ext>
            </a:extLst>
          </p:cNvPr>
          <p:cNvPicPr>
            <a:picLocks noChangeAspect="1"/>
          </p:cNvPicPr>
          <p:nvPr/>
        </p:nvPicPr>
        <p:blipFill>
          <a:blip r:embed="rId2"/>
          <a:stretch>
            <a:fillRect/>
          </a:stretch>
        </p:blipFill>
        <p:spPr>
          <a:xfrm>
            <a:off x="2691478" y="3981865"/>
            <a:ext cx="4434260" cy="2870273"/>
          </a:xfrm>
          <a:prstGeom prst="rect">
            <a:avLst/>
          </a:prstGeom>
        </p:spPr>
      </p:pic>
      <p:pic>
        <p:nvPicPr>
          <p:cNvPr id="8" name="Immagine 7">
            <a:extLst>
              <a:ext uri="{FF2B5EF4-FFF2-40B4-BE49-F238E27FC236}">
                <a16:creationId xmlns:a16="http://schemas.microsoft.com/office/drawing/2014/main" id="{B156ADEE-FBBB-47A8-8D12-BF3C856F4B38}"/>
              </a:ext>
            </a:extLst>
          </p:cNvPr>
          <p:cNvPicPr>
            <a:picLocks noChangeAspect="1"/>
          </p:cNvPicPr>
          <p:nvPr/>
        </p:nvPicPr>
        <p:blipFill>
          <a:blip r:embed="rId3"/>
          <a:stretch>
            <a:fillRect/>
          </a:stretch>
        </p:blipFill>
        <p:spPr>
          <a:xfrm>
            <a:off x="3733800" y="2743200"/>
            <a:ext cx="2913396" cy="446580"/>
          </a:xfrm>
          <a:prstGeom prst="rect">
            <a:avLst/>
          </a:prstGeom>
        </p:spPr>
      </p:pic>
    </p:spTree>
    <p:extLst>
      <p:ext uri="{BB962C8B-B14F-4D97-AF65-F5344CB8AC3E}">
        <p14:creationId xmlns:p14="http://schemas.microsoft.com/office/powerpoint/2010/main" val="994985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14AC75F-8A28-44BA-A31F-F049ADEC9B6C}"/>
              </a:ext>
            </a:extLst>
          </p:cNvPr>
          <p:cNvSpPr>
            <a:spLocks noGrp="1"/>
          </p:cNvSpPr>
          <p:nvPr>
            <p:ph type="title"/>
          </p:nvPr>
        </p:nvSpPr>
        <p:spPr/>
        <p:txBody>
          <a:bodyPr>
            <a:noAutofit/>
          </a:bodyPr>
          <a:lstStyle/>
          <a:p>
            <a:r>
              <a:rPr lang="it-IT" dirty="0" err="1">
                <a:solidFill>
                  <a:srgbClr val="0070C0"/>
                </a:solidFill>
              </a:rPr>
              <a:t>Unified</a:t>
            </a:r>
            <a:r>
              <a:rPr lang="it-IT" dirty="0">
                <a:solidFill>
                  <a:srgbClr val="0070C0"/>
                </a:solidFill>
              </a:rPr>
              <a:t> </a:t>
            </a:r>
            <a:r>
              <a:rPr lang="it-IT" dirty="0" err="1">
                <a:solidFill>
                  <a:srgbClr val="0070C0"/>
                </a:solidFill>
              </a:rPr>
              <a:t>detection</a:t>
            </a:r>
            <a:endParaRPr lang="it-IT" dirty="0">
              <a:solidFill>
                <a:srgbClr val="0070C0"/>
              </a:solidFill>
            </a:endParaRPr>
          </a:p>
        </p:txBody>
      </p:sp>
      <p:sp>
        <p:nvSpPr>
          <p:cNvPr id="2" name="Slide Number Placeholder 1">
            <a:extLst>
              <a:ext uri="{FF2B5EF4-FFF2-40B4-BE49-F238E27FC236}">
                <a16:creationId xmlns:a16="http://schemas.microsoft.com/office/drawing/2014/main" id="{4A29D5B2-BAFC-D841-9F44-C541181B048C}"/>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69</a:t>
            </a:fld>
            <a:endParaRPr lang="en-US" b="1" kern="1200">
              <a:ea typeface="+mn-ea"/>
              <a:cs typeface="+mn-cs"/>
            </a:endParaRPr>
          </a:p>
        </p:txBody>
      </p:sp>
      <p:sp>
        <p:nvSpPr>
          <p:cNvPr id="6" name="Rettangolo 5">
            <a:extLst>
              <a:ext uri="{FF2B5EF4-FFF2-40B4-BE49-F238E27FC236}">
                <a16:creationId xmlns:a16="http://schemas.microsoft.com/office/drawing/2014/main" id="{AFFE243F-70CB-48C1-A1D8-0138EA2A4442}"/>
              </a:ext>
            </a:extLst>
          </p:cNvPr>
          <p:cNvSpPr/>
          <p:nvPr/>
        </p:nvSpPr>
        <p:spPr>
          <a:xfrm>
            <a:off x="703386" y="1476407"/>
            <a:ext cx="7925499" cy="1938992"/>
          </a:xfrm>
          <a:prstGeom prst="rect">
            <a:avLst/>
          </a:prstGeom>
        </p:spPr>
        <p:txBody>
          <a:bodyPr wrap="square">
            <a:spAutoFit/>
          </a:bodyPr>
          <a:lstStyle/>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At test time multiply the conditional class  probabilities and the individual box confidence  predictions </a:t>
            </a:r>
            <a:endParaRPr lang="it-IT" sz="2000" dirty="0"/>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endParaRPr lang="it-IT" sz="2000" dirty="0"/>
          </a:p>
        </p:txBody>
      </p:sp>
      <p:pic>
        <p:nvPicPr>
          <p:cNvPr id="7" name="Immagine 6">
            <a:extLst>
              <a:ext uri="{FF2B5EF4-FFF2-40B4-BE49-F238E27FC236}">
                <a16:creationId xmlns:a16="http://schemas.microsoft.com/office/drawing/2014/main" id="{8811DC79-F661-4D57-905D-C0E5C8FBB2AE}"/>
              </a:ext>
            </a:extLst>
          </p:cNvPr>
          <p:cNvPicPr>
            <a:picLocks noChangeAspect="1"/>
          </p:cNvPicPr>
          <p:nvPr/>
        </p:nvPicPr>
        <p:blipFill>
          <a:blip r:embed="rId2"/>
          <a:stretch>
            <a:fillRect/>
          </a:stretch>
        </p:blipFill>
        <p:spPr>
          <a:xfrm>
            <a:off x="4908609" y="3679094"/>
            <a:ext cx="3673327" cy="2377725"/>
          </a:xfrm>
          <a:prstGeom prst="rect">
            <a:avLst/>
          </a:prstGeom>
        </p:spPr>
      </p:pic>
      <p:pic>
        <p:nvPicPr>
          <p:cNvPr id="10" name="Immagine 9">
            <a:extLst>
              <a:ext uri="{FF2B5EF4-FFF2-40B4-BE49-F238E27FC236}">
                <a16:creationId xmlns:a16="http://schemas.microsoft.com/office/drawing/2014/main" id="{9FB2FABD-75F1-4C37-885A-DDBBB8488036}"/>
              </a:ext>
            </a:extLst>
          </p:cNvPr>
          <p:cNvPicPr>
            <a:picLocks noChangeAspect="1"/>
          </p:cNvPicPr>
          <p:nvPr/>
        </p:nvPicPr>
        <p:blipFill>
          <a:blip r:embed="rId3"/>
          <a:stretch>
            <a:fillRect/>
          </a:stretch>
        </p:blipFill>
        <p:spPr>
          <a:xfrm>
            <a:off x="1136614" y="2671590"/>
            <a:ext cx="7029639" cy="549530"/>
          </a:xfrm>
          <a:prstGeom prst="rect">
            <a:avLst/>
          </a:prstGeom>
        </p:spPr>
      </p:pic>
      <p:sp>
        <p:nvSpPr>
          <p:cNvPr id="11" name="Rettangolo 10">
            <a:extLst>
              <a:ext uri="{FF2B5EF4-FFF2-40B4-BE49-F238E27FC236}">
                <a16:creationId xmlns:a16="http://schemas.microsoft.com/office/drawing/2014/main" id="{9F5150CA-F0A5-4FB1-A036-3405C6C283E6}"/>
              </a:ext>
            </a:extLst>
          </p:cNvPr>
          <p:cNvSpPr/>
          <p:nvPr/>
        </p:nvSpPr>
        <p:spPr>
          <a:xfrm>
            <a:off x="905516" y="3440652"/>
            <a:ext cx="3325187" cy="1631216"/>
          </a:xfrm>
          <a:prstGeom prst="rect">
            <a:avLst/>
          </a:prstGeom>
        </p:spPr>
        <p:txBody>
          <a:bodyPr wrap="square">
            <a:spAutoFit/>
          </a:bodyPr>
          <a:lstStyle/>
          <a:p>
            <a:r>
              <a:rPr lang="en-US" sz="2000" dirty="0"/>
              <a:t>These scores encode both the probability of that class appearing in the box and how well the predicted box fits the object.</a:t>
            </a:r>
            <a:endParaRPr lang="it-IT" sz="2000" dirty="0"/>
          </a:p>
        </p:txBody>
      </p:sp>
      <p:sp>
        <p:nvSpPr>
          <p:cNvPr id="12" name="Rettangolo 11">
            <a:extLst>
              <a:ext uri="{FF2B5EF4-FFF2-40B4-BE49-F238E27FC236}">
                <a16:creationId xmlns:a16="http://schemas.microsoft.com/office/drawing/2014/main" id="{2BD2586F-F8E9-4675-B88C-E19FE31358ED}"/>
              </a:ext>
            </a:extLst>
          </p:cNvPr>
          <p:cNvSpPr/>
          <p:nvPr/>
        </p:nvSpPr>
        <p:spPr>
          <a:xfrm>
            <a:off x="702214" y="6082072"/>
            <a:ext cx="7459350" cy="400110"/>
          </a:xfrm>
          <a:prstGeom prst="rect">
            <a:avLst/>
          </a:prstGeom>
        </p:spPr>
        <p:txBody>
          <a:bodyPr wrap="none">
            <a:spAutoFit/>
          </a:bodyPr>
          <a:lstStyle/>
          <a:p>
            <a:r>
              <a:rPr lang="en-US" sz="2000" dirty="0">
                <a:solidFill>
                  <a:srgbClr val="0070C0"/>
                </a:solidFill>
              </a:rPr>
              <a:t>These predictions are encoded as an S × S × (B ∗ 5 + C) tensor.</a:t>
            </a:r>
            <a:endParaRPr lang="it-IT" sz="2000" dirty="0">
              <a:solidFill>
                <a:srgbClr val="0070C0"/>
              </a:solidFill>
            </a:endParaRPr>
          </a:p>
        </p:txBody>
      </p:sp>
    </p:spTree>
    <p:extLst>
      <p:ext uri="{BB962C8B-B14F-4D97-AF65-F5344CB8AC3E}">
        <p14:creationId xmlns:p14="http://schemas.microsoft.com/office/powerpoint/2010/main" val="67417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a:t>
            </a:r>
          </a:p>
        </p:txBody>
      </p:sp>
      <p:sp>
        <p:nvSpPr>
          <p:cNvPr id="4" name="Rectangle 3">
            <a:extLst>
              <a:ext uri="{FF2B5EF4-FFF2-40B4-BE49-F238E27FC236}">
                <a16:creationId xmlns:a16="http://schemas.microsoft.com/office/drawing/2014/main" id="{E1D72679-3B93-483C-854B-B182F6F54F26}"/>
              </a:ext>
            </a:extLst>
          </p:cNvPr>
          <p:cNvSpPr/>
          <p:nvPr/>
        </p:nvSpPr>
        <p:spPr>
          <a:xfrm>
            <a:off x="6617681" y="3144720"/>
            <a:ext cx="740664"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AE85B2F9-32A5-4F60-9914-70FFD9981243}"/>
              </a:ext>
            </a:extLst>
          </p:cNvPr>
          <p:cNvSpPr/>
          <p:nvPr/>
        </p:nvSpPr>
        <p:spPr>
          <a:xfrm>
            <a:off x="6535385" y="3655431"/>
            <a:ext cx="452628" cy="324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B9156BAA-AFD1-4D93-8BB8-7FA08FDD2A02}"/>
              </a:ext>
            </a:extLst>
          </p:cNvPr>
          <p:cNvSpPr txBox="1"/>
          <p:nvPr/>
        </p:nvSpPr>
        <p:spPr>
          <a:xfrm>
            <a:off x="6761698" y="3023907"/>
            <a:ext cx="2193806" cy="1477328"/>
          </a:xfrm>
          <a:prstGeom prst="rect">
            <a:avLst/>
          </a:prstGeom>
          <a:noFill/>
        </p:spPr>
        <p:txBody>
          <a:bodyPr wrap="none" rtlCol="0">
            <a:spAutoFit/>
          </a:bodyPr>
          <a:lstStyle/>
          <a:p>
            <a:r>
              <a:rPr lang="en-US" dirty="0"/>
              <a:t>Penguin: (x, y, w, h)</a:t>
            </a:r>
          </a:p>
          <a:p>
            <a:r>
              <a:rPr lang="en-US" dirty="0"/>
              <a:t>Penguin: (x, y, w, h)</a:t>
            </a:r>
          </a:p>
          <a:p>
            <a:r>
              <a:rPr lang="en-US" dirty="0"/>
              <a:t>Penguin: (x, y, w, h)</a:t>
            </a:r>
          </a:p>
          <a:p>
            <a:r>
              <a:rPr lang="en-US" dirty="0"/>
              <a:t>Penguin: (x, y, w, h)</a:t>
            </a:r>
          </a:p>
          <a:p>
            <a:r>
              <a:rPr lang="en-US" dirty="0"/>
              <a:t>…</a:t>
            </a:r>
          </a:p>
        </p:txBody>
      </p:sp>
      <p:pic>
        <p:nvPicPr>
          <p:cNvPr id="3076" name="Picture 4" descr="Image result for zoo">
            <a:extLst>
              <a:ext uri="{FF2B5EF4-FFF2-40B4-BE49-F238E27FC236}">
                <a16:creationId xmlns:a16="http://schemas.microsoft.com/office/drawing/2014/main" id="{92C8ACEE-5ADB-4FD6-AA27-3C1A68B5A20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713" r="21476"/>
          <a:stretch/>
        </p:blipFill>
        <p:spPr bwMode="auto">
          <a:xfrm>
            <a:off x="314064" y="2221841"/>
            <a:ext cx="2323415" cy="2594762"/>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11C03FF1-49D9-41F6-804A-90239627B0D1}"/>
              </a:ext>
            </a:extLst>
          </p:cNvPr>
          <p:cNvSpPr/>
          <p:nvPr/>
        </p:nvSpPr>
        <p:spPr>
          <a:xfrm>
            <a:off x="2811689" y="2267712"/>
            <a:ext cx="862993" cy="2395728"/>
          </a:xfrm>
          <a:prstGeom prst="cube">
            <a:avLst>
              <a:gd name="adj" fmla="val 843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Cube 16">
            <a:extLst>
              <a:ext uri="{FF2B5EF4-FFF2-40B4-BE49-F238E27FC236}">
                <a16:creationId xmlns:a16="http://schemas.microsoft.com/office/drawing/2014/main" id="{344EFC83-9F1C-4F50-9F8D-4489F63B2C67}"/>
              </a:ext>
            </a:extLst>
          </p:cNvPr>
          <p:cNvSpPr/>
          <p:nvPr/>
        </p:nvSpPr>
        <p:spPr>
          <a:xfrm>
            <a:off x="3231237" y="2841497"/>
            <a:ext cx="729411" cy="1449441"/>
          </a:xfrm>
          <a:prstGeom prst="cube">
            <a:avLst>
              <a:gd name="adj" fmla="val 557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ube 17">
            <a:extLst>
              <a:ext uri="{FF2B5EF4-FFF2-40B4-BE49-F238E27FC236}">
                <a16:creationId xmlns:a16="http://schemas.microsoft.com/office/drawing/2014/main" id="{8037AB7B-6308-414B-BC0E-72A17D966B88}"/>
              </a:ext>
            </a:extLst>
          </p:cNvPr>
          <p:cNvSpPr/>
          <p:nvPr/>
        </p:nvSpPr>
        <p:spPr>
          <a:xfrm>
            <a:off x="3783921" y="3209544"/>
            <a:ext cx="540817" cy="857250"/>
          </a:xfrm>
          <a:prstGeom prst="cube">
            <a:avLst>
              <a:gd name="adj" fmla="val 455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Cube 18">
            <a:extLst>
              <a:ext uri="{FF2B5EF4-FFF2-40B4-BE49-F238E27FC236}">
                <a16:creationId xmlns:a16="http://schemas.microsoft.com/office/drawing/2014/main" id="{46D03641-3F7C-40F5-9E27-3C849D0B09FF}"/>
              </a:ext>
            </a:extLst>
          </p:cNvPr>
          <p:cNvSpPr/>
          <p:nvPr/>
        </p:nvSpPr>
        <p:spPr>
          <a:xfrm>
            <a:off x="4257786" y="3428429"/>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Cube 19">
            <a:extLst>
              <a:ext uri="{FF2B5EF4-FFF2-40B4-BE49-F238E27FC236}">
                <a16:creationId xmlns:a16="http://schemas.microsoft.com/office/drawing/2014/main" id="{E11DEF78-B650-4C4D-BC4E-F742BD6771BA}"/>
              </a:ext>
            </a:extLst>
          </p:cNvPr>
          <p:cNvSpPr/>
          <p:nvPr/>
        </p:nvSpPr>
        <p:spPr>
          <a:xfrm>
            <a:off x="4680288" y="3426743"/>
            <a:ext cx="452629" cy="419481"/>
          </a:xfrm>
          <a:prstGeom prst="cube">
            <a:avLst>
              <a:gd name="adj" fmla="val 23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Cube 20">
            <a:extLst>
              <a:ext uri="{FF2B5EF4-FFF2-40B4-BE49-F238E27FC236}">
                <a16:creationId xmlns:a16="http://schemas.microsoft.com/office/drawing/2014/main" id="{5ACC8166-3BD2-412B-AE9E-5F48D8E592FB}"/>
              </a:ext>
            </a:extLst>
          </p:cNvPr>
          <p:cNvSpPr/>
          <p:nvPr/>
        </p:nvSpPr>
        <p:spPr>
          <a:xfrm>
            <a:off x="5104223" y="3538786"/>
            <a:ext cx="651717" cy="220952"/>
          </a:xfrm>
          <a:prstGeom prst="cube">
            <a:avLst>
              <a:gd name="adj" fmla="val 360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Cube 21">
            <a:extLst>
              <a:ext uri="{FF2B5EF4-FFF2-40B4-BE49-F238E27FC236}">
                <a16:creationId xmlns:a16="http://schemas.microsoft.com/office/drawing/2014/main" id="{8ED4A098-51DE-4765-83DC-9052A78694B2}"/>
              </a:ext>
            </a:extLst>
          </p:cNvPr>
          <p:cNvSpPr/>
          <p:nvPr/>
        </p:nvSpPr>
        <p:spPr>
          <a:xfrm>
            <a:off x="5753484" y="3582273"/>
            <a:ext cx="864197" cy="131254"/>
          </a:xfrm>
          <a:prstGeom prst="cube">
            <a:avLst>
              <a:gd name="adj" fmla="val 29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73757D42-994B-4A08-A22B-DD6A2D4A417E}"/>
              </a:ext>
            </a:extLst>
          </p:cNvPr>
          <p:cNvSpPr/>
          <p:nvPr/>
        </p:nvSpPr>
        <p:spPr>
          <a:xfrm>
            <a:off x="5923351" y="3358656"/>
            <a:ext cx="569387" cy="300082"/>
          </a:xfrm>
          <a:prstGeom prst="rect">
            <a:avLst/>
          </a:prstGeom>
        </p:spPr>
        <p:txBody>
          <a:bodyPr wrap="none">
            <a:spAutoFit/>
          </a:bodyPr>
          <a:lstStyle/>
          <a:p>
            <a:r>
              <a:rPr lang="en-US" sz="1350" dirty="0"/>
              <a:t>4096</a:t>
            </a:r>
          </a:p>
        </p:txBody>
      </p:sp>
    </p:spTree>
    <p:extLst>
      <p:ext uri="{BB962C8B-B14F-4D97-AF65-F5344CB8AC3E}">
        <p14:creationId xmlns:p14="http://schemas.microsoft.com/office/powerpoint/2010/main" val="677109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778BA389-DE32-46AF-8760-1AB4D6032E1F}"/>
              </a:ext>
            </a:extLst>
          </p:cNvPr>
          <p:cNvPicPr>
            <a:picLocks noChangeAspect="1"/>
          </p:cNvPicPr>
          <p:nvPr/>
        </p:nvPicPr>
        <p:blipFill>
          <a:blip r:embed="rId3"/>
          <a:stretch>
            <a:fillRect/>
          </a:stretch>
        </p:blipFill>
        <p:spPr>
          <a:xfrm>
            <a:off x="3026898" y="2869180"/>
            <a:ext cx="6096000" cy="3988820"/>
          </a:xfrm>
          <a:prstGeom prst="rect">
            <a:avLst/>
          </a:prstGeom>
        </p:spPr>
      </p:pic>
      <p:sp>
        <p:nvSpPr>
          <p:cNvPr id="7" name="Rettangolo 6">
            <a:extLst>
              <a:ext uri="{FF2B5EF4-FFF2-40B4-BE49-F238E27FC236}">
                <a16:creationId xmlns:a16="http://schemas.microsoft.com/office/drawing/2014/main" id="{2F64A6A7-C2BF-4169-8131-9D4BAFB1C12A}"/>
              </a:ext>
            </a:extLst>
          </p:cNvPr>
          <p:cNvSpPr/>
          <p:nvPr/>
        </p:nvSpPr>
        <p:spPr>
          <a:xfrm>
            <a:off x="457200" y="1674674"/>
            <a:ext cx="8686800" cy="1631216"/>
          </a:xfrm>
          <a:prstGeom prst="rect">
            <a:avLst/>
          </a:prstGeom>
        </p:spPr>
        <p:txBody>
          <a:bodyPr wrap="square">
            <a:spAutoFit/>
          </a:bodyPr>
          <a:lstStyle/>
          <a:p>
            <a:pPr marL="214313" indent="-214313">
              <a:buFont typeface="Arial" panose="020B0604020202020204" pitchFamily="34" charset="0"/>
              <a:buChar char="•"/>
            </a:pPr>
            <a:r>
              <a:rPr lang="en-US" sz="2000" dirty="0"/>
              <a:t>One predictor to be “responsible” for predicting an object based on which prediction has the highest current IOU with the ground truth.</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This leads to specialization between the bounding box predictors.</a:t>
            </a:r>
          </a:p>
          <a:p>
            <a:pPr marL="214313" indent="-214313">
              <a:buFont typeface="Arial" panose="020B0604020202020204" pitchFamily="34" charset="0"/>
              <a:buChar char="•"/>
            </a:pPr>
            <a:endParaRPr lang="en-US" sz="2000" dirty="0"/>
          </a:p>
        </p:txBody>
      </p:sp>
      <p:sp>
        <p:nvSpPr>
          <p:cNvPr id="11" name="Titolo 1">
            <a:extLst>
              <a:ext uri="{FF2B5EF4-FFF2-40B4-BE49-F238E27FC236}">
                <a16:creationId xmlns:a16="http://schemas.microsoft.com/office/drawing/2014/main" id="{60368DF0-A8E7-254F-9290-D20F49BF9FF4}"/>
              </a:ext>
            </a:extLst>
          </p:cNvPr>
          <p:cNvSpPr txBox="1">
            <a:spLocks/>
          </p:cNvSpPr>
          <p:nvPr/>
        </p:nvSpPr>
        <p:spPr>
          <a:xfrm>
            <a:off x="845841" y="445137"/>
            <a:ext cx="7667538" cy="6793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it-IT" dirty="0" err="1">
                <a:solidFill>
                  <a:srgbClr val="00B0F0"/>
                </a:solidFill>
                <a:latin typeface="Calibri" panose="020F0502020204030204" pitchFamily="34" charset="0"/>
              </a:rPr>
              <a:t>Loss</a:t>
            </a:r>
            <a:r>
              <a:rPr lang="it-IT" dirty="0">
                <a:solidFill>
                  <a:srgbClr val="00B0F0"/>
                </a:solidFill>
                <a:latin typeface="Calibri" panose="020F0502020204030204" pitchFamily="34" charset="0"/>
              </a:rPr>
              <a:t> </a:t>
            </a:r>
            <a:r>
              <a:rPr lang="it-IT" dirty="0" err="1">
                <a:solidFill>
                  <a:srgbClr val="00B0F0"/>
                </a:solidFill>
                <a:latin typeface="Calibri" panose="020F0502020204030204" pitchFamily="34" charset="0"/>
              </a:rPr>
              <a:t>function</a:t>
            </a:r>
            <a:endParaRPr lang="it-IT" dirty="0">
              <a:solidFill>
                <a:srgbClr val="00B0F0"/>
              </a:solidFill>
              <a:latin typeface="Calibri" panose="020F0502020204030204" pitchFamily="34" charset="0"/>
            </a:endParaRPr>
          </a:p>
        </p:txBody>
      </p:sp>
      <p:sp>
        <p:nvSpPr>
          <p:cNvPr id="8" name="Rectangle 7">
            <a:extLst>
              <a:ext uri="{FF2B5EF4-FFF2-40B4-BE49-F238E27FC236}">
                <a16:creationId xmlns:a16="http://schemas.microsoft.com/office/drawing/2014/main" id="{39AAACC7-FE3E-CD4E-A27A-EF2EF837B5E9}"/>
              </a:ext>
            </a:extLst>
          </p:cNvPr>
          <p:cNvSpPr/>
          <p:nvPr/>
        </p:nvSpPr>
        <p:spPr>
          <a:xfrm>
            <a:off x="218049" y="4023973"/>
            <a:ext cx="3528646" cy="1200329"/>
          </a:xfrm>
          <a:prstGeom prst="rect">
            <a:avLst/>
          </a:prstGeom>
        </p:spPr>
        <p:txBody>
          <a:bodyPr wrap="square">
            <a:spAutoFit/>
          </a:bodyPr>
          <a:lstStyle/>
          <a:p>
            <a:pPr marL="214313" indent="-214313">
              <a:buFont typeface="Arial" panose="020B0604020202020204" pitchFamily="34" charset="0"/>
              <a:buChar char="•"/>
            </a:pPr>
            <a:r>
              <a:rPr lang="en-US" dirty="0"/>
              <a:t> Each predictor gets better at predicting certain sizes, aspect ratios, or classes of object, improving overall recall.</a:t>
            </a:r>
            <a:endParaRPr lang="it-IT" dirty="0"/>
          </a:p>
        </p:txBody>
      </p:sp>
      <p:sp>
        <p:nvSpPr>
          <p:cNvPr id="3" name="Rectangle 2">
            <a:extLst>
              <a:ext uri="{FF2B5EF4-FFF2-40B4-BE49-F238E27FC236}">
                <a16:creationId xmlns:a16="http://schemas.microsoft.com/office/drawing/2014/main" id="{6F993069-3870-DF43-AD91-F29C7DA3D869}"/>
              </a:ext>
            </a:extLst>
          </p:cNvPr>
          <p:cNvSpPr/>
          <p:nvPr/>
        </p:nvSpPr>
        <p:spPr>
          <a:xfrm>
            <a:off x="1143000" y="6324600"/>
            <a:ext cx="4572000" cy="415498"/>
          </a:xfrm>
          <a:prstGeom prst="rect">
            <a:avLst/>
          </a:prstGeom>
        </p:spPr>
        <p:txBody>
          <a:bodyPr>
            <a:spAutoFit/>
          </a:bodyPr>
          <a:lstStyle/>
          <a:p>
            <a:r>
              <a:rPr lang="en-GB" sz="1050" dirty="0">
                <a:latin typeface="Calibri" panose="020F0502020204030204" pitchFamily="34" charset="0"/>
              </a:rPr>
              <a:t> where 1</a:t>
            </a:r>
            <a:r>
              <a:rPr lang="en-GB" sz="1050" baseline="30000" dirty="0">
                <a:latin typeface="Calibri" panose="020F0502020204030204" pitchFamily="34" charset="0"/>
              </a:rPr>
              <a:t>obj</a:t>
            </a:r>
            <a:r>
              <a:rPr lang="en-GB" sz="1050" dirty="0">
                <a:latin typeface="Calibri" panose="020F0502020204030204" pitchFamily="34" charset="0"/>
              </a:rPr>
              <a:t> </a:t>
            </a:r>
            <a:r>
              <a:rPr lang="en-GB" sz="1050" baseline="-25000" dirty="0" err="1">
                <a:latin typeface="Calibri" panose="020F0502020204030204" pitchFamily="34" charset="0"/>
              </a:rPr>
              <a:t>i</a:t>
            </a:r>
            <a:r>
              <a:rPr lang="en-GB" sz="1050" dirty="0">
                <a:latin typeface="Calibri" panose="020F0502020204030204" pitchFamily="34" charset="0"/>
              </a:rPr>
              <a:t>  denotes if object appears in cell </a:t>
            </a:r>
            <a:r>
              <a:rPr lang="en-GB" sz="1050" dirty="0" err="1">
                <a:latin typeface="Calibri" panose="020F0502020204030204" pitchFamily="34" charset="0"/>
              </a:rPr>
              <a:t>i</a:t>
            </a:r>
            <a:r>
              <a:rPr lang="en-GB" sz="1050" dirty="0">
                <a:latin typeface="Calibri" panose="020F0502020204030204" pitchFamily="34" charset="0"/>
              </a:rPr>
              <a:t>  and 1</a:t>
            </a:r>
            <a:r>
              <a:rPr lang="en-GB" sz="1050" baseline="30000" dirty="0">
                <a:latin typeface="Calibri" panose="020F0502020204030204" pitchFamily="34" charset="0"/>
              </a:rPr>
              <a:t>obj</a:t>
            </a:r>
            <a:r>
              <a:rPr lang="en-GB" sz="1050" baseline="-25000" dirty="0">
                <a:latin typeface="Calibri" panose="020F0502020204030204" pitchFamily="34" charset="0"/>
              </a:rPr>
              <a:t>ij</a:t>
            </a:r>
            <a:r>
              <a:rPr lang="en-GB" sz="1050" dirty="0">
                <a:latin typeface="Calibri" panose="020F0502020204030204" pitchFamily="34" charset="0"/>
              </a:rPr>
              <a:t>  denotes that the j-</a:t>
            </a:r>
            <a:r>
              <a:rPr lang="en-GB" sz="1050" dirty="0" err="1">
                <a:latin typeface="Calibri" panose="020F0502020204030204" pitchFamily="34" charset="0"/>
              </a:rPr>
              <a:t>th</a:t>
            </a:r>
            <a:r>
              <a:rPr lang="en-GB" sz="1050" dirty="0">
                <a:latin typeface="Calibri" panose="020F0502020204030204" pitchFamily="34" charset="0"/>
              </a:rPr>
              <a:t> bounding box predictor in cell </a:t>
            </a:r>
            <a:r>
              <a:rPr lang="en-GB" sz="1050" dirty="0" err="1">
                <a:latin typeface="Calibri" panose="020F0502020204030204" pitchFamily="34" charset="0"/>
              </a:rPr>
              <a:t>i</a:t>
            </a:r>
            <a:r>
              <a:rPr lang="en-GB" sz="1050" dirty="0">
                <a:latin typeface="Calibri" panose="020F0502020204030204" pitchFamily="34" charset="0"/>
              </a:rPr>
              <a:t>  is “responsible” for that prediction.</a:t>
            </a:r>
            <a:endParaRPr lang="en-GB" sz="1050" dirty="0">
              <a:effectLst/>
              <a:latin typeface="Calibri" panose="020F0502020204030204" pitchFamily="34" charset="0"/>
            </a:endParaRPr>
          </a:p>
        </p:txBody>
      </p:sp>
      <p:sp>
        <p:nvSpPr>
          <p:cNvPr id="4" name="Contenidor de data 3">
            <a:extLst>
              <a:ext uri="{FF2B5EF4-FFF2-40B4-BE49-F238E27FC236}">
                <a16:creationId xmlns:a16="http://schemas.microsoft.com/office/drawing/2014/main" id="{718ED38D-8353-4635-9E80-5CB3690534E6}"/>
              </a:ext>
            </a:extLst>
          </p:cNvPr>
          <p:cNvSpPr>
            <a:spLocks noGrp="1"/>
          </p:cNvSpPr>
          <p:nvPr>
            <p:ph type="dt" sz="half" idx="10"/>
          </p:nvPr>
        </p:nvSpPr>
        <p:spPr/>
        <p:txBody>
          <a:bodyPr/>
          <a:lstStyle/>
          <a:p>
            <a:fld id="{040CA392-50D1-4BB0-A5B5-4060DCEEAFB3}" type="datetime10">
              <a:rPr lang="en-US" smtClean="0"/>
              <a:t>09:22</a:t>
            </a:fld>
            <a:endParaRPr lang="en-AU"/>
          </a:p>
        </p:txBody>
      </p:sp>
    </p:spTree>
    <p:extLst>
      <p:ext uri="{BB962C8B-B14F-4D97-AF65-F5344CB8AC3E}">
        <p14:creationId xmlns:p14="http://schemas.microsoft.com/office/powerpoint/2010/main" val="3790399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92435C-6538-409C-808A-4F8559692EE0}"/>
              </a:ext>
            </a:extLst>
          </p:cNvPr>
          <p:cNvSpPr>
            <a:spLocks noGrp="1"/>
          </p:cNvSpPr>
          <p:nvPr>
            <p:ph type="title"/>
          </p:nvPr>
        </p:nvSpPr>
        <p:spPr/>
        <p:txBody>
          <a:bodyPr vert="horz" lIns="91440" tIns="45720" rIns="91440" bIns="45720" rtlCol="0" anchor="ctr">
            <a:noAutofit/>
          </a:bodyPr>
          <a:lstStyle/>
          <a:p>
            <a:r>
              <a:rPr lang="it-IT" dirty="0">
                <a:solidFill>
                  <a:srgbClr val="0070C0"/>
                </a:solidFill>
              </a:rPr>
              <a:t>Net design and training/</a:t>
            </a:r>
            <a:r>
              <a:rPr lang="it-IT" dirty="0" err="1">
                <a:solidFill>
                  <a:srgbClr val="0070C0"/>
                </a:solidFill>
              </a:rPr>
              <a:t>problems</a:t>
            </a:r>
            <a:endParaRPr lang="it-IT" dirty="0">
              <a:solidFill>
                <a:srgbClr val="0070C0"/>
              </a:solidFill>
            </a:endParaRPr>
          </a:p>
        </p:txBody>
      </p:sp>
      <p:sp>
        <p:nvSpPr>
          <p:cNvPr id="3" name="Segnaposto contenuto 2">
            <a:extLst>
              <a:ext uri="{FF2B5EF4-FFF2-40B4-BE49-F238E27FC236}">
                <a16:creationId xmlns:a16="http://schemas.microsoft.com/office/drawing/2014/main" id="{FBEB6A6A-02BA-41E1-8220-9C3C0EBC0E5A}"/>
              </a:ext>
            </a:extLst>
          </p:cNvPr>
          <p:cNvSpPr>
            <a:spLocks noGrp="1"/>
          </p:cNvSpPr>
          <p:nvPr>
            <p:ph idx="1"/>
          </p:nvPr>
        </p:nvSpPr>
        <p:spPr>
          <a:xfrm>
            <a:off x="431800" y="3276600"/>
            <a:ext cx="8229600" cy="4876800"/>
          </a:xfrm>
        </p:spPr>
        <p:txBody>
          <a:bodyPr>
            <a:normAutofit/>
          </a:bodyPr>
          <a:lstStyle/>
          <a:p>
            <a:r>
              <a:rPr lang="en-US" sz="2000" dirty="0"/>
              <a:t>Pretrain first 20 convolutional layers on the ImageNet 1000-class competition dataset. </a:t>
            </a:r>
          </a:p>
          <a:p>
            <a:endParaRPr lang="en-US" sz="2000" dirty="0"/>
          </a:p>
          <a:p>
            <a:r>
              <a:rPr lang="en-US" sz="2000" dirty="0"/>
              <a:t>Add four convolutional layers and two fully connected layers with randomly initialized weights.</a:t>
            </a:r>
          </a:p>
          <a:p>
            <a:endParaRPr lang="it-IT" sz="2000" dirty="0"/>
          </a:p>
          <a:p>
            <a:r>
              <a:rPr lang="it-IT" sz="2000" dirty="0" err="1"/>
              <a:t>Optimize</a:t>
            </a:r>
            <a:r>
              <a:rPr lang="it-IT" sz="2000" dirty="0"/>
              <a:t> sum-</a:t>
            </a:r>
            <a:r>
              <a:rPr lang="it-IT" sz="2000" dirty="0" err="1"/>
              <a:t>squared</a:t>
            </a:r>
            <a:r>
              <a:rPr lang="it-IT" sz="2000" dirty="0"/>
              <a:t> </a:t>
            </a:r>
            <a:r>
              <a:rPr lang="it-IT" sz="2000" dirty="0" err="1"/>
              <a:t>error</a:t>
            </a:r>
            <a:r>
              <a:rPr lang="it-IT" sz="2000" dirty="0"/>
              <a:t>,  </a:t>
            </a:r>
            <a:r>
              <a:rPr lang="it-IT" sz="2000" dirty="0" err="1"/>
              <a:t>but</a:t>
            </a:r>
            <a:r>
              <a:rPr lang="it-IT" sz="2000" dirty="0"/>
              <a:t> i</a:t>
            </a:r>
            <a:r>
              <a:rPr lang="en-US" sz="2000" dirty="0"/>
              <a:t>t weights localization error equally with classification error which may not be ideal =&gt; introduced </a:t>
            </a:r>
            <a:r>
              <a:rPr lang="en-US" sz="2000" u="sng" dirty="0"/>
              <a:t>parameters to weight</a:t>
            </a:r>
            <a:r>
              <a:rPr lang="en-US" sz="2000" dirty="0"/>
              <a:t>.</a:t>
            </a:r>
          </a:p>
          <a:p>
            <a:pPr marL="0" indent="0">
              <a:buNone/>
            </a:pPr>
            <a:endParaRPr lang="en-US" sz="2000" dirty="0"/>
          </a:p>
        </p:txBody>
      </p:sp>
      <p:sp>
        <p:nvSpPr>
          <p:cNvPr id="5" name="Slide Number Placeholder 4">
            <a:extLst>
              <a:ext uri="{FF2B5EF4-FFF2-40B4-BE49-F238E27FC236}">
                <a16:creationId xmlns:a16="http://schemas.microsoft.com/office/drawing/2014/main" id="{D7AFC878-D964-7544-BB6D-6BFBF0B26D6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71</a:t>
            </a:fld>
            <a:endParaRPr lang="en-US" b="1" kern="1200">
              <a:ea typeface="+mn-ea"/>
              <a:cs typeface="+mn-cs"/>
            </a:endParaRPr>
          </a:p>
        </p:txBody>
      </p:sp>
      <p:pic>
        <p:nvPicPr>
          <p:cNvPr id="4" name="Immagine 3">
            <a:extLst>
              <a:ext uri="{FF2B5EF4-FFF2-40B4-BE49-F238E27FC236}">
                <a16:creationId xmlns:a16="http://schemas.microsoft.com/office/drawing/2014/main" id="{FC76F223-EEEB-40C5-BB5F-32A1961F69AA}"/>
              </a:ext>
            </a:extLst>
          </p:cNvPr>
          <p:cNvPicPr>
            <a:picLocks noChangeAspect="1"/>
          </p:cNvPicPr>
          <p:nvPr/>
        </p:nvPicPr>
        <p:blipFill>
          <a:blip r:embed="rId2"/>
          <a:stretch>
            <a:fillRect/>
          </a:stretch>
        </p:blipFill>
        <p:spPr>
          <a:xfrm>
            <a:off x="3657600" y="1606921"/>
            <a:ext cx="3380286" cy="1395805"/>
          </a:xfrm>
          <a:prstGeom prst="rect">
            <a:avLst/>
          </a:prstGeom>
        </p:spPr>
      </p:pic>
    </p:spTree>
    <p:extLst>
      <p:ext uri="{BB962C8B-B14F-4D97-AF65-F5344CB8AC3E}">
        <p14:creationId xmlns:p14="http://schemas.microsoft.com/office/powerpoint/2010/main" val="3331517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92435C-6538-409C-808A-4F8559692EE0}"/>
              </a:ext>
            </a:extLst>
          </p:cNvPr>
          <p:cNvSpPr>
            <a:spLocks noGrp="1"/>
          </p:cNvSpPr>
          <p:nvPr>
            <p:ph type="title"/>
          </p:nvPr>
        </p:nvSpPr>
        <p:spPr/>
        <p:txBody>
          <a:bodyPr vert="horz" lIns="91440" tIns="45720" rIns="91440" bIns="45720" rtlCol="0" anchor="ctr">
            <a:noAutofit/>
          </a:bodyPr>
          <a:lstStyle/>
          <a:p>
            <a:r>
              <a:rPr lang="it-IT" dirty="0">
                <a:solidFill>
                  <a:srgbClr val="0070C0"/>
                </a:solidFill>
              </a:rPr>
              <a:t>Net design and training/</a:t>
            </a:r>
            <a:r>
              <a:rPr lang="it-IT" dirty="0" err="1">
                <a:solidFill>
                  <a:srgbClr val="0070C0"/>
                </a:solidFill>
              </a:rPr>
              <a:t>problems</a:t>
            </a:r>
            <a:endParaRPr lang="it-IT" dirty="0">
              <a:solidFill>
                <a:srgbClr val="0070C0"/>
              </a:solidFill>
            </a:endParaRPr>
          </a:p>
        </p:txBody>
      </p:sp>
      <p:sp>
        <p:nvSpPr>
          <p:cNvPr id="3" name="Segnaposto contenuto 2">
            <a:extLst>
              <a:ext uri="{FF2B5EF4-FFF2-40B4-BE49-F238E27FC236}">
                <a16:creationId xmlns:a16="http://schemas.microsoft.com/office/drawing/2014/main" id="{FBEB6A6A-02BA-41E1-8220-9C3C0EBC0E5A}"/>
              </a:ext>
            </a:extLst>
          </p:cNvPr>
          <p:cNvSpPr>
            <a:spLocks noGrp="1"/>
          </p:cNvSpPr>
          <p:nvPr>
            <p:ph idx="1"/>
          </p:nvPr>
        </p:nvSpPr>
        <p:spPr>
          <a:xfrm>
            <a:off x="457200" y="3643374"/>
            <a:ext cx="8229600" cy="4876800"/>
          </a:xfrm>
        </p:spPr>
        <p:txBody>
          <a:bodyPr>
            <a:normAutofit/>
          </a:bodyPr>
          <a:lstStyle/>
          <a:p>
            <a:r>
              <a:rPr lang="en-US" sz="2000" dirty="0"/>
              <a:t>Many grid cells do not contain any object pushing the “confidence” scores of those cells towards zero, often overpowering the gradient from cells that do contain object</a:t>
            </a:r>
          </a:p>
          <a:p>
            <a:endParaRPr lang="en-US" sz="2000" dirty="0"/>
          </a:p>
          <a:p>
            <a:r>
              <a:rPr lang="en-US" sz="2000" dirty="0"/>
              <a:t>Equally weights errors in large boxes and small boxes. </a:t>
            </a:r>
          </a:p>
          <a:p>
            <a:endParaRPr lang="en-US" sz="2000" dirty="0"/>
          </a:p>
          <a:p>
            <a:pPr lvl="1"/>
            <a:r>
              <a:rPr lang="en-US" sz="1800" dirty="0"/>
              <a:t>Metric should reflect that small deviations in large boxes matter less than in small boxes.</a:t>
            </a:r>
          </a:p>
          <a:p>
            <a:pPr marL="0" indent="0">
              <a:buNone/>
            </a:pPr>
            <a:endParaRPr lang="en-US" sz="2000" dirty="0"/>
          </a:p>
        </p:txBody>
      </p:sp>
      <p:sp>
        <p:nvSpPr>
          <p:cNvPr id="5" name="Slide Number Placeholder 4">
            <a:extLst>
              <a:ext uri="{FF2B5EF4-FFF2-40B4-BE49-F238E27FC236}">
                <a16:creationId xmlns:a16="http://schemas.microsoft.com/office/drawing/2014/main" id="{35FAD17B-C7F7-294A-B75F-4CD65BCBBED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72</a:t>
            </a:fld>
            <a:endParaRPr lang="en-US" b="1" kern="1200">
              <a:ea typeface="+mn-ea"/>
              <a:cs typeface="+mn-cs"/>
            </a:endParaRPr>
          </a:p>
        </p:txBody>
      </p:sp>
      <p:pic>
        <p:nvPicPr>
          <p:cNvPr id="4" name="Immagine 3">
            <a:extLst>
              <a:ext uri="{FF2B5EF4-FFF2-40B4-BE49-F238E27FC236}">
                <a16:creationId xmlns:a16="http://schemas.microsoft.com/office/drawing/2014/main" id="{FC76F223-EEEB-40C5-BB5F-32A1961F69AA}"/>
              </a:ext>
            </a:extLst>
          </p:cNvPr>
          <p:cNvPicPr>
            <a:picLocks noChangeAspect="1"/>
          </p:cNvPicPr>
          <p:nvPr/>
        </p:nvPicPr>
        <p:blipFill>
          <a:blip r:embed="rId3"/>
          <a:stretch>
            <a:fillRect/>
          </a:stretch>
        </p:blipFill>
        <p:spPr>
          <a:xfrm>
            <a:off x="2106114" y="1606921"/>
            <a:ext cx="4931772" cy="2036453"/>
          </a:xfrm>
          <a:prstGeom prst="rect">
            <a:avLst/>
          </a:prstGeom>
        </p:spPr>
      </p:pic>
    </p:spTree>
    <p:extLst>
      <p:ext uri="{BB962C8B-B14F-4D97-AF65-F5344CB8AC3E}">
        <p14:creationId xmlns:p14="http://schemas.microsoft.com/office/powerpoint/2010/main" val="574705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777FDB-DB93-41B9-B41B-D45593322EB7}"/>
              </a:ext>
            </a:extLst>
          </p:cNvPr>
          <p:cNvSpPr>
            <a:spLocks noGrp="1"/>
          </p:cNvSpPr>
          <p:nvPr>
            <p:ph type="title"/>
          </p:nvPr>
        </p:nvSpPr>
        <p:spPr/>
        <p:txBody>
          <a:bodyPr vert="horz" lIns="91440" tIns="45720" rIns="91440" bIns="45720" rtlCol="0" anchor="ctr">
            <a:normAutofit/>
          </a:bodyPr>
          <a:lstStyle/>
          <a:p>
            <a:r>
              <a:rPr lang="it-IT" dirty="0">
                <a:solidFill>
                  <a:srgbClr val="0070C0"/>
                </a:solidFill>
              </a:rPr>
              <a:t>2016: </a:t>
            </a:r>
            <a:r>
              <a:rPr lang="it-IT" dirty="0" err="1">
                <a:solidFill>
                  <a:srgbClr val="0070C0"/>
                </a:solidFill>
              </a:rPr>
              <a:t>Yolo</a:t>
            </a:r>
            <a:r>
              <a:rPr lang="it-IT" dirty="0">
                <a:solidFill>
                  <a:srgbClr val="0070C0"/>
                </a:solidFill>
              </a:rPr>
              <a:t> – </a:t>
            </a:r>
            <a:r>
              <a:rPr lang="it-IT" dirty="0" err="1">
                <a:solidFill>
                  <a:srgbClr val="0070C0"/>
                </a:solidFill>
              </a:rPr>
              <a:t>you</a:t>
            </a:r>
            <a:r>
              <a:rPr lang="it-IT" dirty="0">
                <a:solidFill>
                  <a:srgbClr val="0070C0"/>
                </a:solidFill>
              </a:rPr>
              <a:t> </a:t>
            </a:r>
            <a:r>
              <a:rPr lang="it-IT" dirty="0" err="1">
                <a:solidFill>
                  <a:srgbClr val="0070C0"/>
                </a:solidFill>
              </a:rPr>
              <a:t>only</a:t>
            </a:r>
            <a:r>
              <a:rPr lang="it-IT" dirty="0">
                <a:solidFill>
                  <a:srgbClr val="0070C0"/>
                </a:solidFill>
              </a:rPr>
              <a:t> look once</a:t>
            </a:r>
          </a:p>
        </p:txBody>
      </p:sp>
      <p:sp>
        <p:nvSpPr>
          <p:cNvPr id="3" name="Slide Number Placeholder 2">
            <a:extLst>
              <a:ext uri="{FF2B5EF4-FFF2-40B4-BE49-F238E27FC236}">
                <a16:creationId xmlns:a16="http://schemas.microsoft.com/office/drawing/2014/main" id="{F35C8C02-257B-194D-A653-DD2774ED6079}"/>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73</a:t>
            </a:fld>
            <a:endParaRPr lang="en-US" b="1" kern="1200">
              <a:ea typeface="+mn-ea"/>
              <a:cs typeface="+mn-cs"/>
            </a:endParaRPr>
          </a:p>
        </p:txBody>
      </p:sp>
      <p:pic>
        <p:nvPicPr>
          <p:cNvPr id="5" name="Immagine 4">
            <a:extLst>
              <a:ext uri="{FF2B5EF4-FFF2-40B4-BE49-F238E27FC236}">
                <a16:creationId xmlns:a16="http://schemas.microsoft.com/office/drawing/2014/main" id="{125AE035-BBFA-4D46-ADDB-465320ADA50A}"/>
              </a:ext>
            </a:extLst>
          </p:cNvPr>
          <p:cNvPicPr>
            <a:picLocks noChangeAspect="1"/>
          </p:cNvPicPr>
          <p:nvPr/>
        </p:nvPicPr>
        <p:blipFill>
          <a:blip r:embed="rId3"/>
          <a:stretch>
            <a:fillRect/>
          </a:stretch>
        </p:blipFill>
        <p:spPr>
          <a:xfrm>
            <a:off x="4593527" y="2209800"/>
            <a:ext cx="4173524" cy="2709130"/>
          </a:xfrm>
          <a:prstGeom prst="rect">
            <a:avLst/>
          </a:prstGeom>
        </p:spPr>
      </p:pic>
      <p:sp>
        <p:nvSpPr>
          <p:cNvPr id="9" name="Rettangolo 8">
            <a:extLst>
              <a:ext uri="{FF2B5EF4-FFF2-40B4-BE49-F238E27FC236}">
                <a16:creationId xmlns:a16="http://schemas.microsoft.com/office/drawing/2014/main" id="{A9F02CB7-474C-425D-8250-33FADAFF579A}"/>
              </a:ext>
            </a:extLst>
          </p:cNvPr>
          <p:cNvSpPr/>
          <p:nvPr/>
        </p:nvSpPr>
        <p:spPr>
          <a:xfrm>
            <a:off x="376949" y="1657324"/>
            <a:ext cx="3890251" cy="4401205"/>
          </a:xfrm>
          <a:prstGeom prst="rect">
            <a:avLst/>
          </a:prstGeom>
        </p:spPr>
        <p:txBody>
          <a:bodyPr wrap="square">
            <a:spAutoFit/>
          </a:bodyPr>
          <a:lstStyle/>
          <a:p>
            <a:r>
              <a:rPr lang="en-US" sz="2800" dirty="0">
                <a:hlinkClick r:id="rId4">
                  <a:extLst>
                    <a:ext uri="{A12FA001-AC4F-418D-AE19-62706E023703}">
                      <ahyp:hlinkClr xmlns:ahyp="http://schemas.microsoft.com/office/drawing/2018/hyperlinkcolor" val="tx"/>
                    </a:ext>
                  </a:extLst>
                </a:hlinkClick>
              </a:rPr>
              <a:t>YOLO</a:t>
            </a:r>
            <a:r>
              <a:rPr lang="en-US" sz="2800" dirty="0"/>
              <a:t> </a:t>
            </a:r>
            <a:r>
              <a:rPr lang="en-US" sz="2800" b="1" dirty="0"/>
              <a:t>learns generalizable representations </a:t>
            </a:r>
            <a:r>
              <a:rPr lang="en-US" sz="2800" dirty="0"/>
              <a:t>of objects. </a:t>
            </a:r>
          </a:p>
          <a:p>
            <a:endParaRPr lang="en-US" sz="2800" dirty="0"/>
          </a:p>
          <a:p>
            <a:r>
              <a:rPr lang="en-US" sz="2800" dirty="0"/>
              <a:t>When trained on natural images and tested on artwork, YOLO outperforms top detection methods</a:t>
            </a:r>
            <a:endParaRPr lang="it-IT" sz="2800" dirty="0"/>
          </a:p>
        </p:txBody>
      </p:sp>
    </p:spTree>
    <p:extLst>
      <p:ext uri="{BB962C8B-B14F-4D97-AF65-F5344CB8AC3E}">
        <p14:creationId xmlns:p14="http://schemas.microsoft.com/office/powerpoint/2010/main" val="2950131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AA06DF23-1F6B-4054-8F91-5ED348570E39}"/>
              </a:ext>
            </a:extLst>
          </p:cNvPr>
          <p:cNvSpPr txBox="1">
            <a:spLocks/>
          </p:cNvSpPr>
          <p:nvPr/>
        </p:nvSpPr>
        <p:spPr>
          <a:xfrm>
            <a:off x="457200" y="914400"/>
            <a:ext cx="7748380" cy="457200"/>
          </a:xfrm>
          <a:prstGeom prst="rect">
            <a:avLst/>
          </a:prstGeom>
        </p:spPr>
        <p:txBody>
          <a:bodyPr vert="horz" lIns="68580" tIns="34290" rIns="68580" bIns="34290" rtlCol="0" anchor="ctr">
            <a:noAutofit/>
          </a:bodyPr>
          <a:lstStyle>
            <a:lvl1pPr algn="l" defTabSz="914332" rtl="0" eaLnBrk="1" latinLnBrk="0" hangingPunct="1">
              <a:lnSpc>
                <a:spcPct val="90000"/>
              </a:lnSpc>
              <a:spcBef>
                <a:spcPct val="0"/>
              </a:spcBef>
              <a:buNone/>
              <a:defRPr sz="3600" kern="1200" cap="all" baseline="0">
                <a:solidFill>
                  <a:schemeClr val="tx1"/>
                </a:solidFill>
                <a:latin typeface="+mj-lt"/>
                <a:ea typeface="+mj-ea"/>
                <a:cs typeface="+mj-cs"/>
              </a:defRPr>
            </a:lvl1pPr>
          </a:lstStyle>
          <a:p>
            <a:pPr defTabSz="914400"/>
            <a:r>
              <a:rPr lang="it-IT" sz="4000" spc="-100" dirty="0" err="1">
                <a:solidFill>
                  <a:srgbClr val="0070C0"/>
                </a:solidFill>
                <a:latin typeface="Arial" panose="020B0604020202020204" pitchFamily="34" charset="0"/>
              </a:rPr>
              <a:t>Limitations</a:t>
            </a:r>
            <a:r>
              <a:rPr lang="it-IT" sz="4000" spc="-100" dirty="0">
                <a:solidFill>
                  <a:srgbClr val="0070C0"/>
                </a:solidFill>
                <a:latin typeface="Arial" panose="020B0604020202020204" pitchFamily="34" charset="0"/>
              </a:rPr>
              <a:t> of YOLO</a:t>
            </a:r>
          </a:p>
        </p:txBody>
      </p:sp>
      <p:sp>
        <p:nvSpPr>
          <p:cNvPr id="9" name="Rettangolo 8">
            <a:extLst>
              <a:ext uri="{FF2B5EF4-FFF2-40B4-BE49-F238E27FC236}">
                <a16:creationId xmlns:a16="http://schemas.microsoft.com/office/drawing/2014/main" id="{C3F1E5F4-5FAB-4329-8306-B71D5DC864B2}"/>
              </a:ext>
            </a:extLst>
          </p:cNvPr>
          <p:cNvSpPr/>
          <p:nvPr/>
        </p:nvSpPr>
        <p:spPr>
          <a:xfrm>
            <a:off x="457200" y="2209800"/>
            <a:ext cx="7748380" cy="4154984"/>
          </a:xfrm>
          <a:prstGeom prst="rect">
            <a:avLst/>
          </a:prstGeom>
        </p:spPr>
        <p:txBody>
          <a:bodyPr wrap="square">
            <a:spAutoFit/>
          </a:bodyPr>
          <a:lstStyle/>
          <a:p>
            <a:pPr marL="214313" indent="-214313">
              <a:buFont typeface="Arial" panose="020B0604020202020204" pitchFamily="34" charset="0"/>
              <a:buChar char="•"/>
            </a:pPr>
            <a:r>
              <a:rPr lang="en-US" sz="2400" dirty="0"/>
              <a:t>Each grid cell </a:t>
            </a:r>
            <a:r>
              <a:rPr lang="en-US" sz="2400" b="1" dirty="0"/>
              <a:t>only predicts B boxes </a:t>
            </a:r>
            <a:r>
              <a:rPr lang="en-US" sz="2400" dirty="0"/>
              <a:t>and can only have </a:t>
            </a:r>
            <a:r>
              <a:rPr lang="en-US" sz="2400" b="1" dirty="0"/>
              <a:t>one class </a:t>
            </a:r>
            <a:r>
              <a:rPr lang="en-US" sz="2400" dirty="0"/>
              <a:t>(limits the number of nearby objects that model can predict)</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it struggles to generalize to objects in </a:t>
            </a:r>
            <a:r>
              <a:rPr lang="en-US" sz="2400" b="1" dirty="0"/>
              <a:t>new or unusual </a:t>
            </a:r>
            <a:r>
              <a:rPr lang="en-US" sz="2400" dirty="0"/>
              <a:t>aspect ratios or configurations</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loss function treats </a:t>
            </a:r>
            <a:r>
              <a:rPr lang="en-US" sz="2400" b="1" dirty="0"/>
              <a:t>errors the same in small bounding boxes versus large </a:t>
            </a:r>
            <a:r>
              <a:rPr lang="en-US" sz="2400" dirty="0"/>
              <a:t>bounding boxes (partially addressed using square roots).</a:t>
            </a:r>
          </a:p>
          <a:p>
            <a:pPr marL="214313" indent="-214313">
              <a:buFont typeface="Arial" panose="020B0604020202020204" pitchFamily="34" charset="0"/>
              <a:buChar char="•"/>
            </a:pPr>
            <a:endParaRPr lang="it-IT" sz="2400" dirty="0"/>
          </a:p>
        </p:txBody>
      </p:sp>
      <p:sp>
        <p:nvSpPr>
          <p:cNvPr id="2" name="Slide Number Placeholder 1">
            <a:extLst>
              <a:ext uri="{FF2B5EF4-FFF2-40B4-BE49-F238E27FC236}">
                <a16:creationId xmlns:a16="http://schemas.microsoft.com/office/drawing/2014/main" id="{39F25770-B063-AA43-BE3D-042804EC2010}"/>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74</a:t>
            </a:fld>
            <a:endParaRPr lang="en-US" b="1" kern="1200">
              <a:ea typeface="+mn-ea"/>
              <a:cs typeface="+mn-cs"/>
            </a:endParaRPr>
          </a:p>
        </p:txBody>
      </p:sp>
    </p:spTree>
    <p:extLst>
      <p:ext uri="{BB962C8B-B14F-4D97-AF65-F5344CB8AC3E}">
        <p14:creationId xmlns:p14="http://schemas.microsoft.com/office/powerpoint/2010/main" val="3672246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6B2E63-899F-4DDD-A5BB-102885D01AE0}"/>
              </a:ext>
            </a:extLst>
          </p:cNvPr>
          <p:cNvSpPr>
            <a:spLocks noGrp="1"/>
          </p:cNvSpPr>
          <p:nvPr>
            <p:ph type="title"/>
          </p:nvPr>
        </p:nvSpPr>
        <p:spPr/>
        <p:txBody>
          <a:bodyPr>
            <a:normAutofit/>
          </a:bodyPr>
          <a:lstStyle/>
          <a:p>
            <a:r>
              <a:rPr lang="en-US" dirty="0"/>
              <a:t>Real-Time Detection In The Wild</a:t>
            </a:r>
            <a:endParaRPr lang="it-IT" dirty="0"/>
          </a:p>
        </p:txBody>
      </p:sp>
      <p:sp>
        <p:nvSpPr>
          <p:cNvPr id="10" name="Rettangolo 9">
            <a:extLst>
              <a:ext uri="{FF2B5EF4-FFF2-40B4-BE49-F238E27FC236}">
                <a16:creationId xmlns:a16="http://schemas.microsoft.com/office/drawing/2014/main" id="{066A34F5-1492-41D7-8777-14460429A4F9}"/>
              </a:ext>
            </a:extLst>
          </p:cNvPr>
          <p:cNvSpPr/>
          <p:nvPr/>
        </p:nvSpPr>
        <p:spPr>
          <a:xfrm>
            <a:off x="540088" y="4751767"/>
            <a:ext cx="7848600" cy="2031325"/>
          </a:xfrm>
          <a:prstGeom prst="rect">
            <a:avLst/>
          </a:prstGeom>
        </p:spPr>
        <p:txBody>
          <a:bodyPr wrap="square">
            <a:spAutoFit/>
          </a:bodyPr>
          <a:lstStyle/>
          <a:p>
            <a:pPr marL="285750" indent="-285750">
              <a:buFont typeface="Arial" panose="020B0604020202020204" pitchFamily="34" charset="0"/>
              <a:buChar char="•"/>
            </a:pPr>
            <a:r>
              <a:rPr lang="en-US" dirty="0"/>
              <a:t>Possible to connect YOLO to a </a:t>
            </a:r>
            <a:r>
              <a:rPr lang="en-US" b="1" dirty="0"/>
              <a:t>webcam</a:t>
            </a:r>
            <a:r>
              <a:rPr lang="en-US" dirty="0"/>
              <a:t> and verify that it maintains real-time performance.</a:t>
            </a:r>
          </a:p>
          <a:p>
            <a:endParaRPr lang="en-US" dirty="0"/>
          </a:p>
          <a:p>
            <a:pPr marL="285750" indent="-285750">
              <a:buFont typeface="Arial" panose="020B0604020202020204" pitchFamily="34" charset="0"/>
              <a:buChar char="•"/>
            </a:pPr>
            <a:r>
              <a:rPr lang="en-US" dirty="0"/>
              <a:t>While YOLO processes images individually, when attached to a webcam, it </a:t>
            </a:r>
            <a:r>
              <a:rPr lang="en-US" b="1" dirty="0"/>
              <a:t>acts like a tracking</a:t>
            </a:r>
            <a:r>
              <a:rPr lang="en-US" dirty="0"/>
              <a:t> system, detecting objects as they move around and change in appearance.</a:t>
            </a:r>
          </a:p>
          <a:p>
            <a:pPr marL="285750" indent="-285750">
              <a:buFont typeface="Arial" panose="020B0604020202020204" pitchFamily="34" charset="0"/>
              <a:buChar char="•"/>
            </a:pPr>
            <a:r>
              <a:rPr lang="it-IT" dirty="0" err="1"/>
              <a:t>https</a:t>
            </a:r>
            <a:r>
              <a:rPr lang="it-IT" dirty="0"/>
              <a:t>://</a:t>
            </a:r>
            <a:r>
              <a:rPr lang="it-IT" dirty="0" err="1"/>
              <a:t>pjreddie.com</a:t>
            </a:r>
            <a:r>
              <a:rPr lang="it-IT" dirty="0"/>
              <a:t>/</a:t>
            </a:r>
            <a:r>
              <a:rPr lang="it-IT" dirty="0" err="1"/>
              <a:t>darknet</a:t>
            </a:r>
            <a:r>
              <a:rPr lang="it-IT" dirty="0"/>
              <a:t>/</a:t>
            </a:r>
            <a:r>
              <a:rPr lang="it-IT" dirty="0" err="1"/>
              <a:t>yolo</a:t>
            </a:r>
            <a:r>
              <a:rPr lang="it-IT" dirty="0"/>
              <a:t>/</a:t>
            </a:r>
          </a:p>
        </p:txBody>
      </p:sp>
      <p:pic>
        <p:nvPicPr>
          <p:cNvPr id="5" name="Picture 4" descr="A picture containing text, person, bus&#10;&#10;Description automatically generated">
            <a:hlinkClick r:id="rId2"/>
            <a:extLst>
              <a:ext uri="{FF2B5EF4-FFF2-40B4-BE49-F238E27FC236}">
                <a16:creationId xmlns:a16="http://schemas.microsoft.com/office/drawing/2014/main" id="{53F52860-C8CE-3F45-9F0D-20C7421FBF5E}"/>
              </a:ext>
            </a:extLst>
          </p:cNvPr>
          <p:cNvPicPr>
            <a:picLocks noChangeAspect="1"/>
          </p:cNvPicPr>
          <p:nvPr/>
        </p:nvPicPr>
        <p:blipFill>
          <a:blip r:embed="rId3"/>
          <a:stretch>
            <a:fillRect/>
          </a:stretch>
        </p:blipFill>
        <p:spPr>
          <a:xfrm>
            <a:off x="1336169" y="1401116"/>
            <a:ext cx="6470073" cy="3378361"/>
          </a:xfrm>
          <a:prstGeom prst="rect">
            <a:avLst/>
          </a:prstGeom>
        </p:spPr>
      </p:pic>
      <p:sp>
        <p:nvSpPr>
          <p:cNvPr id="4" name="Contenidor de data 3">
            <a:extLst>
              <a:ext uri="{FF2B5EF4-FFF2-40B4-BE49-F238E27FC236}">
                <a16:creationId xmlns:a16="http://schemas.microsoft.com/office/drawing/2014/main" id="{A47D6B8B-447E-44C2-8F9E-6DCD7249CC3D}"/>
              </a:ext>
            </a:extLst>
          </p:cNvPr>
          <p:cNvSpPr>
            <a:spLocks noGrp="1"/>
          </p:cNvSpPr>
          <p:nvPr>
            <p:ph type="dt" sz="half" idx="10"/>
          </p:nvPr>
        </p:nvSpPr>
        <p:spPr/>
        <p:txBody>
          <a:bodyPr/>
          <a:lstStyle/>
          <a:p>
            <a:fld id="{44CB7DE4-CC15-4ED4-B1E7-98E72C5464B6}" type="datetime10">
              <a:rPr lang="en-US" smtClean="0"/>
              <a:t>09:22</a:t>
            </a:fld>
            <a:endParaRPr lang="en-AU"/>
          </a:p>
        </p:txBody>
      </p:sp>
    </p:spTree>
    <p:extLst>
      <p:ext uri="{BB962C8B-B14F-4D97-AF65-F5344CB8AC3E}">
        <p14:creationId xmlns:p14="http://schemas.microsoft.com/office/powerpoint/2010/main" val="4231565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081E94-9D94-496C-800B-24358A6023F2}"/>
              </a:ext>
            </a:extLst>
          </p:cNvPr>
          <p:cNvSpPr>
            <a:spLocks noGrp="1"/>
          </p:cNvSpPr>
          <p:nvPr>
            <p:ph type="title"/>
          </p:nvPr>
        </p:nvSpPr>
        <p:spPr>
          <a:xfrm>
            <a:off x="228600" y="428838"/>
            <a:ext cx="8686800" cy="990600"/>
          </a:xfrm>
        </p:spPr>
        <p:txBody>
          <a:bodyPr>
            <a:normAutofit fontScale="90000"/>
          </a:bodyPr>
          <a:lstStyle/>
          <a:p>
            <a:r>
              <a:rPr lang="it-IT" sz="3600" dirty="0">
                <a:solidFill>
                  <a:srgbClr val="0070C0"/>
                </a:solidFill>
              </a:rPr>
              <a:t>2017: yolov2 -YOLO9000: </a:t>
            </a:r>
            <a:r>
              <a:rPr lang="it-IT" sz="3600" dirty="0" err="1">
                <a:solidFill>
                  <a:srgbClr val="0070C0"/>
                </a:solidFill>
              </a:rPr>
              <a:t>Better</a:t>
            </a:r>
            <a:r>
              <a:rPr lang="it-IT" sz="3600" dirty="0">
                <a:solidFill>
                  <a:srgbClr val="0070C0"/>
                </a:solidFill>
              </a:rPr>
              <a:t>,  </a:t>
            </a:r>
            <a:r>
              <a:rPr lang="it-IT" sz="3600" dirty="0" err="1">
                <a:solidFill>
                  <a:srgbClr val="0070C0"/>
                </a:solidFill>
              </a:rPr>
              <a:t>Faster</a:t>
            </a:r>
            <a:r>
              <a:rPr lang="it-IT" sz="3600" dirty="0">
                <a:solidFill>
                  <a:srgbClr val="0070C0"/>
                </a:solidFill>
              </a:rPr>
              <a:t>, </a:t>
            </a:r>
            <a:r>
              <a:rPr lang="it-IT" sz="3600" dirty="0" err="1">
                <a:solidFill>
                  <a:srgbClr val="0070C0"/>
                </a:solidFill>
              </a:rPr>
              <a:t>Stronger</a:t>
            </a:r>
            <a:r>
              <a:rPr lang="it-IT" sz="3600" dirty="0">
                <a:solidFill>
                  <a:srgbClr val="0070C0"/>
                </a:solidFill>
              </a:rPr>
              <a:t> </a:t>
            </a:r>
          </a:p>
        </p:txBody>
      </p:sp>
      <p:sp>
        <p:nvSpPr>
          <p:cNvPr id="6" name="Slide Number Placeholder 5">
            <a:extLst>
              <a:ext uri="{FF2B5EF4-FFF2-40B4-BE49-F238E27FC236}">
                <a16:creationId xmlns:a16="http://schemas.microsoft.com/office/drawing/2014/main" id="{0EBD9BE8-85BD-584A-B76F-0DADF50BA33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76</a:t>
            </a:fld>
            <a:endParaRPr lang="en-US" b="1" kern="1200">
              <a:ea typeface="+mn-ea"/>
              <a:cs typeface="+mn-cs"/>
            </a:endParaRPr>
          </a:p>
        </p:txBody>
      </p:sp>
      <p:pic>
        <p:nvPicPr>
          <p:cNvPr id="4" name="Immagine 3">
            <a:extLst>
              <a:ext uri="{FF2B5EF4-FFF2-40B4-BE49-F238E27FC236}">
                <a16:creationId xmlns:a16="http://schemas.microsoft.com/office/drawing/2014/main" id="{470C8BCF-8EB6-4FF2-A9F9-DFA61FC8AF41}"/>
              </a:ext>
            </a:extLst>
          </p:cNvPr>
          <p:cNvPicPr>
            <a:picLocks noChangeAspect="1"/>
          </p:cNvPicPr>
          <p:nvPr/>
        </p:nvPicPr>
        <p:blipFill>
          <a:blip r:embed="rId2"/>
          <a:stretch>
            <a:fillRect/>
          </a:stretch>
        </p:blipFill>
        <p:spPr>
          <a:xfrm>
            <a:off x="3962401" y="2988594"/>
            <a:ext cx="5172222" cy="3163398"/>
          </a:xfrm>
          <a:prstGeom prst="rect">
            <a:avLst/>
          </a:prstGeom>
        </p:spPr>
      </p:pic>
      <p:sp>
        <p:nvSpPr>
          <p:cNvPr id="5" name="Rettangolo 4">
            <a:extLst>
              <a:ext uri="{FF2B5EF4-FFF2-40B4-BE49-F238E27FC236}">
                <a16:creationId xmlns:a16="http://schemas.microsoft.com/office/drawing/2014/main" id="{3DC5BB84-7CBD-4397-BD54-D0C6F5678E4C}"/>
              </a:ext>
            </a:extLst>
          </p:cNvPr>
          <p:cNvSpPr/>
          <p:nvPr/>
        </p:nvSpPr>
        <p:spPr>
          <a:xfrm>
            <a:off x="566365" y="1447800"/>
            <a:ext cx="8011270" cy="1569660"/>
          </a:xfrm>
          <a:prstGeom prst="rect">
            <a:avLst/>
          </a:prstGeom>
        </p:spPr>
        <p:txBody>
          <a:bodyPr wrap="square">
            <a:spAutoFit/>
          </a:bodyPr>
          <a:lstStyle/>
          <a:p>
            <a:pPr marL="214313" indent="-214313">
              <a:buFont typeface="Arial" panose="020B0604020202020204" pitchFamily="34" charset="0"/>
              <a:buChar char="•"/>
            </a:pPr>
            <a:r>
              <a:rPr lang="en-US" sz="2400" dirty="0"/>
              <a:t>The original YOLO trains the classifier network at 224 × 224  on </a:t>
            </a:r>
            <a:r>
              <a:rPr lang="en-US" sz="2400" dirty="0" err="1"/>
              <a:t>Imagenet</a:t>
            </a:r>
            <a:r>
              <a:rPr lang="en-US" sz="2400" dirty="0"/>
              <a:t> and increases the resolution to 448 for detection.</a:t>
            </a:r>
          </a:p>
          <a:p>
            <a:pPr marL="214313" indent="-214313">
              <a:buFont typeface="Arial" panose="020B0604020202020204" pitchFamily="34" charset="0"/>
              <a:buChar char="•"/>
            </a:pPr>
            <a:endParaRPr lang="en-US" sz="2400" dirty="0"/>
          </a:p>
        </p:txBody>
      </p:sp>
      <p:sp>
        <p:nvSpPr>
          <p:cNvPr id="3" name="Rectangle 2">
            <a:extLst>
              <a:ext uri="{FF2B5EF4-FFF2-40B4-BE49-F238E27FC236}">
                <a16:creationId xmlns:a16="http://schemas.microsoft.com/office/drawing/2014/main" id="{4C4909CF-57A1-8D4F-B415-F2D1856EB353}"/>
              </a:ext>
            </a:extLst>
          </p:cNvPr>
          <p:cNvSpPr/>
          <p:nvPr/>
        </p:nvSpPr>
        <p:spPr>
          <a:xfrm>
            <a:off x="566365" y="3378591"/>
            <a:ext cx="2971800" cy="2862322"/>
          </a:xfrm>
          <a:prstGeom prst="rect">
            <a:avLst/>
          </a:prstGeom>
        </p:spPr>
        <p:txBody>
          <a:bodyPr wrap="square">
            <a:spAutoFit/>
          </a:bodyPr>
          <a:lstStyle/>
          <a:p>
            <a:pPr marL="214313" indent="-214313">
              <a:buFont typeface="Arial" panose="020B0604020202020204" pitchFamily="34" charset="0"/>
              <a:buChar char="•"/>
            </a:pPr>
            <a:r>
              <a:rPr lang="en-US" dirty="0"/>
              <a:t>YOLOv2  first </a:t>
            </a:r>
            <a:r>
              <a:rPr lang="en-US" b="1" dirty="0"/>
              <a:t>finetunes the classification network </a:t>
            </a:r>
            <a:r>
              <a:rPr lang="en-US" dirty="0"/>
              <a:t>at the full 448 × 448 resolution for 10 epochs on ImageNet. </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This gives the network time to adjust its filters to work better on higher resolution input.</a:t>
            </a:r>
            <a:endParaRPr lang="it-IT" dirty="0"/>
          </a:p>
        </p:txBody>
      </p:sp>
    </p:spTree>
    <p:extLst>
      <p:ext uri="{BB962C8B-B14F-4D97-AF65-F5344CB8AC3E}">
        <p14:creationId xmlns:p14="http://schemas.microsoft.com/office/powerpoint/2010/main" val="2034938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8">
            <a:extLst>
              <a:ext uri="{FF2B5EF4-FFF2-40B4-BE49-F238E27FC236}">
                <a16:creationId xmlns:a16="http://schemas.microsoft.com/office/drawing/2014/main" id="{4C6424DE-4A7E-2A63-4CBC-CA82118E47DE}"/>
              </a:ext>
            </a:extLst>
          </p:cNvPr>
          <p:cNvSpPr/>
          <p:nvPr/>
        </p:nvSpPr>
        <p:spPr>
          <a:xfrm>
            <a:off x="685800" y="2084457"/>
            <a:ext cx="7210340" cy="4524315"/>
          </a:xfrm>
          <a:prstGeom prst="rect">
            <a:avLst/>
          </a:prstGeom>
        </p:spPr>
        <p:txBody>
          <a:bodyPr wrap="square">
            <a:spAutoFit/>
          </a:bodyPr>
          <a:lstStyle/>
          <a:p>
            <a:pPr marL="342900" indent="-342900">
              <a:buFont typeface="Arial" panose="020B0604020202020204" pitchFamily="34" charset="0"/>
              <a:buChar char="•"/>
            </a:pPr>
            <a:r>
              <a:rPr lang="it-IT" sz="2400" dirty="0" err="1"/>
              <a:t>Yolo</a:t>
            </a:r>
            <a:endParaRPr lang="it-IT" sz="2400" dirty="0"/>
          </a:p>
          <a:p>
            <a:pPr marL="342900" indent="-342900">
              <a:buFont typeface="Arial" panose="020B0604020202020204" pitchFamily="34" charset="0"/>
              <a:buChar char="•"/>
            </a:pPr>
            <a:r>
              <a:rPr lang="it-IT" sz="2400" dirty="0"/>
              <a:t>Yolov2</a:t>
            </a:r>
          </a:p>
          <a:p>
            <a:pPr marL="342900" indent="-342900">
              <a:buFont typeface="Arial" panose="020B0604020202020204" pitchFamily="34" charset="0"/>
              <a:buChar char="•"/>
            </a:pPr>
            <a:r>
              <a:rPr lang="it-IT" sz="2400" dirty="0"/>
              <a:t>Yolov3</a:t>
            </a:r>
          </a:p>
          <a:p>
            <a:pPr marL="342900" indent="-342900">
              <a:buFont typeface="Arial" panose="020B0604020202020204" pitchFamily="34" charset="0"/>
              <a:buChar char="•"/>
            </a:pPr>
            <a:r>
              <a:rPr lang="it-IT" sz="2400" dirty="0"/>
              <a:t>Yolov4</a:t>
            </a:r>
          </a:p>
          <a:p>
            <a:pPr marL="342900" indent="-342900">
              <a:buFont typeface="Arial" panose="020B0604020202020204" pitchFamily="34" charset="0"/>
              <a:buChar char="•"/>
            </a:pPr>
            <a:r>
              <a:rPr lang="it-IT" sz="2400" dirty="0"/>
              <a:t>Yolov5</a:t>
            </a:r>
          </a:p>
          <a:p>
            <a:pPr marL="342900" indent="-342900">
              <a:buFont typeface="Arial" panose="020B0604020202020204" pitchFamily="34" charset="0"/>
              <a:buChar char="•"/>
            </a:pPr>
            <a:r>
              <a:rPr lang="it-IT" sz="2400" dirty="0"/>
              <a:t>Yolov6</a:t>
            </a:r>
          </a:p>
          <a:p>
            <a:pPr marL="342900" indent="-342900">
              <a:buFont typeface="Arial" panose="020B0604020202020204" pitchFamily="34" charset="0"/>
              <a:buChar char="•"/>
            </a:pPr>
            <a:r>
              <a:rPr lang="it-IT" sz="2400" dirty="0"/>
              <a:t>Yolov7</a:t>
            </a:r>
          </a:p>
          <a:p>
            <a:pPr marL="342900" indent="-342900">
              <a:buFont typeface="Arial" panose="020B0604020202020204" pitchFamily="34" charset="0"/>
              <a:buChar char="•"/>
            </a:pPr>
            <a:r>
              <a:rPr lang="it-IT" sz="2400" dirty="0" err="1"/>
              <a:t>YoloX</a:t>
            </a:r>
            <a:endParaRPr lang="it-IT" sz="2400" dirty="0"/>
          </a:p>
          <a:p>
            <a:pPr marL="342900" indent="-342900">
              <a:buFont typeface="Arial" panose="020B0604020202020204" pitchFamily="34" charset="0"/>
              <a:buChar char="•"/>
            </a:pPr>
            <a:r>
              <a:rPr lang="it-IT" sz="2400" dirty="0" err="1"/>
              <a:t>YoloS</a:t>
            </a:r>
            <a:endParaRPr lang="it-IT" sz="2400" dirty="0"/>
          </a:p>
          <a:p>
            <a:pPr marL="342900" indent="-342900">
              <a:buFont typeface="Arial" panose="020B0604020202020204" pitchFamily="34" charset="0"/>
              <a:buChar char="•"/>
            </a:pPr>
            <a:r>
              <a:rPr lang="it-IT" sz="2400" dirty="0" err="1"/>
              <a:t>YoloF</a:t>
            </a:r>
            <a:endParaRPr lang="it-IT" sz="2400" dirty="0"/>
          </a:p>
          <a:p>
            <a:pPr marL="342900" indent="-342900">
              <a:buFont typeface="Arial" panose="020B0604020202020204" pitchFamily="34" charset="0"/>
              <a:buChar char="•"/>
            </a:pPr>
            <a:r>
              <a:rPr lang="it-IT" sz="2400" dirty="0" err="1"/>
              <a:t>YoloR</a:t>
            </a:r>
            <a:endParaRPr lang="it-IT" sz="2400" dirty="0"/>
          </a:p>
          <a:p>
            <a:pPr marL="342900" indent="-342900">
              <a:buFont typeface="Arial" panose="020B0604020202020204" pitchFamily="34" charset="0"/>
              <a:buChar char="•"/>
            </a:pPr>
            <a:r>
              <a:rPr lang="it-IT" sz="2400" dirty="0"/>
              <a:t>…</a:t>
            </a:r>
          </a:p>
        </p:txBody>
      </p:sp>
      <p:sp>
        <p:nvSpPr>
          <p:cNvPr id="8" name="Title 10">
            <a:extLst>
              <a:ext uri="{FF2B5EF4-FFF2-40B4-BE49-F238E27FC236}">
                <a16:creationId xmlns:a16="http://schemas.microsoft.com/office/drawing/2014/main" id="{EC6C349D-79C7-3882-628D-3D570DD7E992}"/>
              </a:ext>
            </a:extLst>
          </p:cNvPr>
          <p:cNvSpPr>
            <a:spLocks noGrp="1"/>
          </p:cNvSpPr>
          <p:nvPr>
            <p:ph type="title"/>
          </p:nvPr>
        </p:nvSpPr>
        <p:spPr>
          <a:xfrm>
            <a:off x="457200" y="533400"/>
            <a:ext cx="8229600" cy="990600"/>
          </a:xfrm>
        </p:spPr>
        <p:txBody>
          <a:bodyPr>
            <a:normAutofit/>
          </a:bodyPr>
          <a:lstStyle/>
          <a:p>
            <a:r>
              <a:rPr lang="it-IT" sz="3500" dirty="0" err="1">
                <a:solidFill>
                  <a:srgbClr val="0070C0"/>
                </a:solidFill>
              </a:rPr>
              <a:t>Many</a:t>
            </a:r>
            <a:r>
              <a:rPr lang="it-IT" sz="3500" dirty="0">
                <a:solidFill>
                  <a:srgbClr val="0070C0"/>
                </a:solidFill>
              </a:rPr>
              <a:t> more </a:t>
            </a:r>
            <a:r>
              <a:rPr lang="it-IT" sz="3500" dirty="0" err="1">
                <a:solidFill>
                  <a:srgbClr val="0070C0"/>
                </a:solidFill>
              </a:rPr>
              <a:t>versions</a:t>
            </a:r>
            <a:r>
              <a:rPr lang="it-IT" sz="3500" dirty="0">
                <a:solidFill>
                  <a:srgbClr val="0070C0"/>
                </a:solidFill>
              </a:rPr>
              <a:t>…</a:t>
            </a:r>
            <a:endParaRPr lang="en-GB" sz="3500" dirty="0">
              <a:solidFill>
                <a:srgbClr val="0070C0"/>
              </a:solidFill>
            </a:endParaRPr>
          </a:p>
        </p:txBody>
      </p:sp>
      <p:sp>
        <p:nvSpPr>
          <p:cNvPr id="9" name="Slide Number Placeholder 1">
            <a:extLst>
              <a:ext uri="{FF2B5EF4-FFF2-40B4-BE49-F238E27FC236}">
                <a16:creationId xmlns:a16="http://schemas.microsoft.com/office/drawing/2014/main" id="{2F7AA6F8-47B4-1924-9DB1-F744FBA528D3}"/>
              </a:ext>
            </a:extLst>
          </p:cNvPr>
          <p:cNvSpPr>
            <a:spLocks noGrp="1"/>
          </p:cNvSpPr>
          <p:nvPr>
            <p:ph type="sldNum" sz="quarter" idx="12"/>
          </p:nvPr>
        </p:nvSpPr>
        <p:spPr>
          <a:xfrm>
            <a:off x="7620000" y="18288"/>
            <a:ext cx="1066800" cy="329184"/>
          </a:xfrm>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77</a:t>
            </a:fld>
            <a:endParaRPr lang="en-US" b="1" kern="1200">
              <a:ea typeface="+mn-ea"/>
              <a:cs typeface="+mn-cs"/>
            </a:endParaRPr>
          </a:p>
        </p:txBody>
      </p:sp>
    </p:spTree>
    <p:extLst>
      <p:ext uri="{BB962C8B-B14F-4D97-AF65-F5344CB8AC3E}">
        <p14:creationId xmlns:p14="http://schemas.microsoft.com/office/powerpoint/2010/main" val="3406927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7471-D970-FF42-9F30-BCAC268C22D2}"/>
              </a:ext>
            </a:extLst>
          </p:cNvPr>
          <p:cNvSpPr>
            <a:spLocks noGrp="1"/>
          </p:cNvSpPr>
          <p:nvPr>
            <p:ph type="title"/>
          </p:nvPr>
        </p:nvSpPr>
        <p:spPr/>
        <p:txBody>
          <a:bodyPr>
            <a:noAutofit/>
          </a:bodyPr>
          <a:lstStyle/>
          <a:p>
            <a:r>
              <a:rPr lang="es-ES_tradnl" sz="3200" dirty="0" err="1"/>
              <a:t>Most</a:t>
            </a:r>
            <a:r>
              <a:rPr lang="es-ES_tradnl" sz="3200" dirty="0"/>
              <a:t> </a:t>
            </a:r>
            <a:r>
              <a:rPr lang="es-ES_tradnl" sz="3200" dirty="0" err="1"/>
              <a:t>influential</a:t>
            </a:r>
            <a:r>
              <a:rPr lang="es-ES_tradnl" sz="3200" dirty="0"/>
              <a:t> </a:t>
            </a:r>
            <a:r>
              <a:rPr lang="es-ES_tradnl" sz="3200" dirty="0" err="1"/>
              <a:t>Googgle</a:t>
            </a:r>
            <a:r>
              <a:rPr lang="es-ES_tradnl" sz="3200" dirty="0"/>
              <a:t> </a:t>
            </a:r>
            <a:r>
              <a:rPr lang="es-ES_tradnl" sz="3200" dirty="0" err="1"/>
              <a:t>scholar</a:t>
            </a:r>
            <a:r>
              <a:rPr lang="es-ES_tradnl" sz="3200" dirty="0"/>
              <a:t> </a:t>
            </a:r>
            <a:r>
              <a:rPr lang="es-ES_tradnl" sz="3200" dirty="0" err="1"/>
              <a:t>papers</a:t>
            </a:r>
            <a:r>
              <a:rPr lang="es-ES_tradnl" sz="3200" dirty="0"/>
              <a:t> 2021</a:t>
            </a:r>
          </a:p>
        </p:txBody>
      </p:sp>
      <p:sp>
        <p:nvSpPr>
          <p:cNvPr id="4" name="Slide Number Placeholder 3">
            <a:extLst>
              <a:ext uri="{FF2B5EF4-FFF2-40B4-BE49-F238E27FC236}">
                <a16:creationId xmlns:a16="http://schemas.microsoft.com/office/drawing/2014/main" id="{7FCD7880-F869-4248-AE0A-8EA54AEB0C80}"/>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78</a:t>
            </a:fld>
            <a:endParaRPr lang="en-US" b="1" kern="1200">
              <a:ea typeface="+mn-ea"/>
              <a:cs typeface="+mn-cs"/>
            </a:endParaRPr>
          </a:p>
        </p:txBody>
      </p:sp>
      <p:pic>
        <p:nvPicPr>
          <p:cNvPr id="10" name="Content Placeholder 9" descr="Graphical user interface, text, application, website&#10;&#10;Description automatically generated">
            <a:extLst>
              <a:ext uri="{FF2B5EF4-FFF2-40B4-BE49-F238E27FC236}">
                <a16:creationId xmlns:a16="http://schemas.microsoft.com/office/drawing/2014/main" id="{D4DB9EEB-E791-8649-B24E-3B2F0ADE5D7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6852" t="8847" r="25000" b="618"/>
          <a:stretch/>
        </p:blipFill>
        <p:spPr>
          <a:xfrm>
            <a:off x="2133600" y="1377460"/>
            <a:ext cx="5181600" cy="5480540"/>
          </a:xfrm>
        </p:spPr>
      </p:pic>
    </p:spTree>
    <p:extLst>
      <p:ext uri="{BB962C8B-B14F-4D97-AF65-F5344CB8AC3E}">
        <p14:creationId xmlns:p14="http://schemas.microsoft.com/office/powerpoint/2010/main" val="2479432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SSD: Single Shot Detector</a:t>
            </a:r>
          </a:p>
        </p:txBody>
      </p:sp>
      <p:pic>
        <p:nvPicPr>
          <p:cNvPr id="4" name="Content Placeholder 3"/>
          <p:cNvPicPr>
            <a:picLocks noGrp="1" noChangeAspect="1"/>
          </p:cNvPicPr>
          <p:nvPr>
            <p:ph idx="1"/>
          </p:nvPr>
        </p:nvPicPr>
        <p:blipFill>
          <a:blip r:embed="rId3"/>
          <a:stretch>
            <a:fillRect/>
          </a:stretch>
        </p:blipFill>
        <p:spPr>
          <a:xfrm>
            <a:off x="440788" y="1630054"/>
            <a:ext cx="8229600" cy="3179618"/>
          </a:xfrm>
          <a:prstGeom prst="rect">
            <a:avLst/>
          </a:prstGeom>
        </p:spPr>
      </p:pic>
      <p:sp>
        <p:nvSpPr>
          <p:cNvPr id="5" name="TextBox 4"/>
          <p:cNvSpPr txBox="1"/>
          <p:nvPr/>
        </p:nvSpPr>
        <p:spPr>
          <a:xfrm>
            <a:off x="7315200" y="6421779"/>
            <a:ext cx="1943800" cy="3231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sz="1500" kern="0" dirty="0">
                <a:solidFill>
                  <a:srgbClr val="000000"/>
                </a:solidFill>
                <a:latin typeface="Arial" panose="020B0604020202020204" pitchFamily="34" charset="0"/>
                <a:ea typeface="Calibri"/>
                <a:cs typeface="Arial" panose="020B0604020202020204" pitchFamily="34" charset="0"/>
                <a:sym typeface="Calibri"/>
              </a:rPr>
              <a:t>Liu et al. ECCV 2016.</a:t>
            </a:r>
          </a:p>
        </p:txBody>
      </p:sp>
      <p:sp>
        <p:nvSpPr>
          <p:cNvPr id="6" name="TextBox 5"/>
          <p:cNvSpPr txBox="1"/>
          <p:nvPr/>
        </p:nvSpPr>
        <p:spPr>
          <a:xfrm>
            <a:off x="473612" y="4767852"/>
            <a:ext cx="8598613" cy="15696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189" latinLnBrk="1" hangingPunct="0"/>
            <a:r>
              <a:rPr lang="en-US" sz="2400" b="1" kern="0" dirty="0">
                <a:solidFill>
                  <a:srgbClr val="0070C0"/>
                </a:solidFill>
                <a:latin typeface="Arial" panose="020B0604020202020204" pitchFamily="34" charset="0"/>
                <a:sym typeface="Calibri"/>
              </a:rPr>
              <a:t>Idea</a:t>
            </a:r>
            <a:r>
              <a:rPr lang="en-US" sz="2400" kern="0" dirty="0">
                <a:solidFill>
                  <a:srgbClr val="0070C0"/>
                </a:solidFill>
                <a:latin typeface="Arial" panose="020B0604020202020204" pitchFamily="34" charset="0"/>
                <a:sym typeface="Calibri"/>
              </a:rPr>
              <a:t>: </a:t>
            </a:r>
            <a:r>
              <a:rPr lang="en-US" sz="2400" kern="0" dirty="0">
                <a:latin typeface="Arial" panose="020B0604020202020204" pitchFamily="34" charset="0"/>
                <a:sym typeface="Calibri"/>
              </a:rPr>
              <a:t>Similar to YOLO, but denser grid map, multiscale grid </a:t>
            </a:r>
          </a:p>
          <a:p>
            <a:pPr defTabSz="457189" latinLnBrk="1" hangingPunct="0"/>
            <a:r>
              <a:rPr lang="en-US" sz="2400" kern="0" dirty="0">
                <a:latin typeface="Arial" panose="020B0604020202020204" pitchFamily="34" charset="0"/>
                <a:sym typeface="Calibri"/>
              </a:rPr>
              <a:t>maps. </a:t>
            </a:r>
          </a:p>
          <a:p>
            <a:pPr defTabSz="457189" latinLnBrk="1" hangingPunct="0"/>
            <a:r>
              <a:rPr lang="en-US" sz="2400" kern="0" dirty="0">
                <a:latin typeface="Arial" panose="020B0604020202020204" pitchFamily="34" charset="0"/>
                <a:sym typeface="Calibri"/>
              </a:rPr>
              <a:t>+ Data augmentation </a:t>
            </a:r>
          </a:p>
          <a:p>
            <a:pPr defTabSz="457189" latinLnBrk="1" hangingPunct="0"/>
            <a:r>
              <a:rPr lang="en-US" sz="2400" kern="0" dirty="0">
                <a:latin typeface="Arial" panose="020B0604020202020204" pitchFamily="34" charset="0"/>
                <a:sym typeface="Calibri"/>
              </a:rPr>
              <a:t>+ Hard negative mining </a:t>
            </a:r>
          </a:p>
        </p:txBody>
      </p:sp>
    </p:spTree>
    <p:extLst>
      <p:ext uri="{BB962C8B-B14F-4D97-AF65-F5344CB8AC3E}">
        <p14:creationId xmlns:p14="http://schemas.microsoft.com/office/powerpoint/2010/main" val="316954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 as Classification</a:t>
            </a:r>
          </a:p>
        </p:txBody>
      </p:sp>
      <p:pic>
        <p:nvPicPr>
          <p:cNvPr id="5" name="Picture 4"/>
          <p:cNvPicPr>
            <a:picLocks noChangeAspect="1"/>
          </p:cNvPicPr>
          <p:nvPr/>
        </p:nvPicPr>
        <p:blipFill rotWithShape="1">
          <a:blip r:embed="rId2"/>
          <a:srcRect l="3073" t="-417" r="5174" b="12348"/>
          <a:stretch/>
        </p:blipFill>
        <p:spPr>
          <a:xfrm>
            <a:off x="978196" y="2218217"/>
            <a:ext cx="4444409" cy="2711303"/>
          </a:xfrm>
          <a:prstGeom prst="rect">
            <a:avLst/>
          </a:prstGeom>
        </p:spPr>
      </p:pic>
      <p:sp>
        <p:nvSpPr>
          <p:cNvPr id="3" name="Rectangle 2"/>
          <p:cNvSpPr/>
          <p:nvPr/>
        </p:nvSpPr>
        <p:spPr>
          <a:xfrm>
            <a:off x="978196" y="2458249"/>
            <a:ext cx="1035540"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cxnSp>
        <p:nvCxnSpPr>
          <p:cNvPr id="11" name="Straight Arrow Connector 10"/>
          <p:cNvCxnSpPr>
            <a:cxnSpLocks/>
          </p:cNvCxnSpPr>
          <p:nvPr/>
        </p:nvCxnSpPr>
        <p:spPr>
          <a:xfrm>
            <a:off x="2000002" y="2593583"/>
            <a:ext cx="3824372" cy="0"/>
          </a:xfrm>
          <a:prstGeom prst="straightConnector1">
            <a:avLst/>
          </a:prstGeom>
          <a:noFill/>
          <a:ln w="41275" cap="flat">
            <a:solidFill>
              <a:srgbClr val="00B0F0"/>
            </a:solidFill>
            <a:prstDash val="solid"/>
            <a:bevel/>
            <a:tailEnd type="triangle"/>
          </a:ln>
          <a:effectLst/>
        </p:spPr>
        <p:style>
          <a:lnRef idx="0">
            <a:scrgbClr r="0" g="0" b="0"/>
          </a:lnRef>
          <a:fillRef idx="0">
            <a:scrgbClr r="0" g="0" b="0"/>
          </a:fillRef>
          <a:effectRef idx="0">
            <a:scrgbClr r="0" g="0" b="0"/>
          </a:effectRef>
          <a:fontRef idx="none"/>
        </p:style>
      </p:cxnSp>
      <p:sp>
        <p:nvSpPr>
          <p:cNvPr id="13" name="Trapezoid 12"/>
          <p:cNvSpPr/>
          <p:nvPr/>
        </p:nvSpPr>
        <p:spPr>
          <a:xfrm rot="5400000">
            <a:off x="5702660" y="2408491"/>
            <a:ext cx="822192" cy="397905"/>
          </a:xfrm>
          <a:prstGeom prst="trapezoid">
            <a:avLst/>
          </a:prstGeom>
          <a:solidFill>
            <a:srgbClr val="FFFFFF"/>
          </a:solidFill>
          <a:ln w="25400" cap="flat">
            <a:solidFill>
              <a:srgbClr val="7030A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14" name="TextBox 13"/>
          <p:cNvSpPr txBox="1"/>
          <p:nvPr/>
        </p:nvSpPr>
        <p:spPr>
          <a:xfrm>
            <a:off x="5865822" y="2408918"/>
            <a:ext cx="59246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7030A0"/>
                </a:solidFill>
                <a:latin typeface="Arial" panose="020B0604020202020204" pitchFamily="34" charset="0"/>
                <a:ea typeface="Calibri"/>
                <a:cs typeface="Arial" panose="020B0604020202020204" pitchFamily="34" charset="0"/>
                <a:sym typeface="Calibri"/>
              </a:rPr>
              <a:t>CNN</a:t>
            </a:r>
          </a:p>
        </p:txBody>
      </p:sp>
      <p:grpSp>
        <p:nvGrpSpPr>
          <p:cNvPr id="9" name="Group 8">
            <a:extLst>
              <a:ext uri="{FF2B5EF4-FFF2-40B4-BE49-F238E27FC236}">
                <a16:creationId xmlns:a16="http://schemas.microsoft.com/office/drawing/2014/main" id="{EFC0A5F6-2E24-F148-AACF-B90BC55E3305}"/>
              </a:ext>
            </a:extLst>
          </p:cNvPr>
          <p:cNvGrpSpPr/>
          <p:nvPr/>
        </p:nvGrpSpPr>
        <p:grpSpPr>
          <a:xfrm>
            <a:off x="6861699" y="2122185"/>
            <a:ext cx="1426029" cy="963021"/>
            <a:chOff x="9959083" y="1671263"/>
            <a:chExt cx="1901372" cy="1284028"/>
          </a:xfrm>
        </p:grpSpPr>
        <p:sp>
          <p:nvSpPr>
            <p:cNvPr id="15" name="TextBox 14"/>
            <p:cNvSpPr txBox="1"/>
            <p:nvPr/>
          </p:nvSpPr>
          <p:spPr>
            <a:xfrm>
              <a:off x="9959083" y="1671263"/>
              <a:ext cx="909648"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deer?</a:t>
              </a:r>
            </a:p>
          </p:txBody>
        </p:sp>
        <p:sp>
          <p:nvSpPr>
            <p:cNvPr id="16" name="TextBox 15"/>
            <p:cNvSpPr txBox="1"/>
            <p:nvPr/>
          </p:nvSpPr>
          <p:spPr>
            <a:xfrm>
              <a:off x="9959083" y="2055191"/>
              <a:ext cx="704464"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cat?</a:t>
              </a:r>
            </a:p>
          </p:txBody>
        </p:sp>
        <p:sp>
          <p:nvSpPr>
            <p:cNvPr id="17" name="TextBox 16"/>
            <p:cNvSpPr txBox="1"/>
            <p:nvPr/>
          </p:nvSpPr>
          <p:spPr>
            <a:xfrm>
              <a:off x="9959083" y="2462851"/>
              <a:ext cx="1901372"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background?</a:t>
              </a:r>
            </a:p>
          </p:txBody>
        </p:sp>
      </p:grpSp>
      <p:cxnSp>
        <p:nvCxnSpPr>
          <p:cNvPr id="19" name="Straight Arrow Connector 18"/>
          <p:cNvCxnSpPr>
            <a:cxnSpLocks/>
          </p:cNvCxnSpPr>
          <p:nvPr/>
        </p:nvCxnSpPr>
        <p:spPr>
          <a:xfrm flipV="1">
            <a:off x="6394750" y="2603696"/>
            <a:ext cx="404978" cy="3553"/>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07387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A1CC06-00A2-4E36-944C-9ADBD2BCB3E2}"/>
              </a:ext>
            </a:extLst>
          </p:cNvPr>
          <p:cNvSpPr>
            <a:spLocks noGrp="1"/>
          </p:cNvSpPr>
          <p:nvPr>
            <p:ph type="title"/>
          </p:nvPr>
        </p:nvSpPr>
        <p:spPr>
          <a:xfrm>
            <a:off x="457200" y="284692"/>
            <a:ext cx="8229600" cy="990600"/>
          </a:xfrm>
        </p:spPr>
        <p:txBody>
          <a:bodyPr>
            <a:noAutofit/>
          </a:bodyPr>
          <a:lstStyle/>
          <a:p>
            <a:r>
              <a:rPr lang="it-IT" sz="3600" dirty="0">
                <a:solidFill>
                  <a:srgbClr val="0070C0"/>
                </a:solidFill>
              </a:rPr>
              <a:t>2016: Single </a:t>
            </a:r>
            <a:r>
              <a:rPr lang="it-IT" sz="3600" dirty="0" err="1">
                <a:solidFill>
                  <a:srgbClr val="0070C0"/>
                </a:solidFill>
              </a:rPr>
              <a:t>Shot</a:t>
            </a:r>
            <a:r>
              <a:rPr lang="it-IT" sz="3600" dirty="0">
                <a:solidFill>
                  <a:srgbClr val="0070C0"/>
                </a:solidFill>
              </a:rPr>
              <a:t> </a:t>
            </a:r>
            <a:r>
              <a:rPr lang="it-IT" sz="3600" dirty="0" err="1">
                <a:solidFill>
                  <a:srgbClr val="0070C0"/>
                </a:solidFill>
              </a:rPr>
              <a:t>Multibox</a:t>
            </a:r>
            <a:r>
              <a:rPr lang="it-IT" sz="3600" dirty="0">
                <a:solidFill>
                  <a:srgbClr val="0070C0"/>
                </a:solidFill>
              </a:rPr>
              <a:t> detector</a:t>
            </a:r>
          </a:p>
        </p:txBody>
      </p:sp>
      <p:sp>
        <p:nvSpPr>
          <p:cNvPr id="3" name="Slide Number Placeholder 2">
            <a:extLst>
              <a:ext uri="{FF2B5EF4-FFF2-40B4-BE49-F238E27FC236}">
                <a16:creationId xmlns:a16="http://schemas.microsoft.com/office/drawing/2014/main" id="{0F1FF560-B86C-984E-BAF3-2751010F8F1B}"/>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80</a:t>
            </a:fld>
            <a:endParaRPr lang="en-US" b="1" kern="1200">
              <a:ea typeface="+mn-ea"/>
              <a:cs typeface="+mn-cs"/>
            </a:endParaRPr>
          </a:p>
        </p:txBody>
      </p:sp>
      <p:sp>
        <p:nvSpPr>
          <p:cNvPr id="4" name="Rettangolo 3">
            <a:extLst>
              <a:ext uri="{FF2B5EF4-FFF2-40B4-BE49-F238E27FC236}">
                <a16:creationId xmlns:a16="http://schemas.microsoft.com/office/drawing/2014/main" id="{704DABD7-625E-41E7-B875-F4CC833CDA35}"/>
              </a:ext>
            </a:extLst>
          </p:cNvPr>
          <p:cNvSpPr/>
          <p:nvPr/>
        </p:nvSpPr>
        <p:spPr>
          <a:xfrm>
            <a:off x="457200" y="1420617"/>
            <a:ext cx="8536781" cy="1477328"/>
          </a:xfrm>
          <a:prstGeom prst="rect">
            <a:avLst/>
          </a:prstGeom>
        </p:spPr>
        <p:txBody>
          <a:bodyPr wrap="square">
            <a:spAutoFit/>
          </a:bodyPr>
          <a:lstStyle/>
          <a:p>
            <a:r>
              <a:rPr lang="en-US" dirty="0"/>
              <a:t>The early network layers are based on a standard architecture (VGG) used for high quality image classification</a:t>
            </a:r>
          </a:p>
          <a:p>
            <a:pPr marL="214313" indent="-214313">
              <a:buFont typeface="Arial" panose="020B0604020202020204" pitchFamily="34" charset="0"/>
              <a:buChar char="•"/>
            </a:pPr>
            <a:r>
              <a:rPr lang="en-US" b="1" dirty="0"/>
              <a:t>add convolutional feature layers to the end of the truncated base network</a:t>
            </a:r>
            <a:r>
              <a:rPr lang="en-US" dirty="0"/>
              <a:t>, which decreases in size progressively and </a:t>
            </a:r>
          </a:p>
          <a:p>
            <a:pPr marL="214313" indent="-214313">
              <a:buFont typeface="Arial" panose="020B0604020202020204" pitchFamily="34" charset="0"/>
              <a:buChar char="•"/>
            </a:pPr>
            <a:r>
              <a:rPr lang="en-US" dirty="0"/>
              <a:t>allow predictions of </a:t>
            </a:r>
            <a:r>
              <a:rPr lang="en-US" b="1" dirty="0"/>
              <a:t>detections at multiple scales</a:t>
            </a:r>
            <a:r>
              <a:rPr lang="en-US" dirty="0"/>
              <a:t>.</a:t>
            </a:r>
            <a:endParaRPr lang="it-IT" dirty="0"/>
          </a:p>
        </p:txBody>
      </p:sp>
      <p:pic>
        <p:nvPicPr>
          <p:cNvPr id="6" name="Immagine 5">
            <a:extLst>
              <a:ext uri="{FF2B5EF4-FFF2-40B4-BE49-F238E27FC236}">
                <a16:creationId xmlns:a16="http://schemas.microsoft.com/office/drawing/2014/main" id="{7D391394-067C-405F-9D12-51D4B5BC1ACC}"/>
              </a:ext>
            </a:extLst>
          </p:cNvPr>
          <p:cNvPicPr>
            <a:picLocks noChangeAspect="1"/>
          </p:cNvPicPr>
          <p:nvPr/>
        </p:nvPicPr>
        <p:blipFill>
          <a:blip r:embed="rId2"/>
          <a:stretch>
            <a:fillRect/>
          </a:stretch>
        </p:blipFill>
        <p:spPr>
          <a:xfrm>
            <a:off x="2057400" y="2923345"/>
            <a:ext cx="6456764" cy="3188526"/>
          </a:xfrm>
          <a:prstGeom prst="rect">
            <a:avLst/>
          </a:prstGeom>
        </p:spPr>
      </p:pic>
      <p:sp>
        <p:nvSpPr>
          <p:cNvPr id="8" name="Rectangle 7">
            <a:extLst>
              <a:ext uri="{FF2B5EF4-FFF2-40B4-BE49-F238E27FC236}">
                <a16:creationId xmlns:a16="http://schemas.microsoft.com/office/drawing/2014/main" id="{BA7E912A-758E-AD4F-8C00-8D74FFE6B8DC}"/>
              </a:ext>
            </a:extLst>
          </p:cNvPr>
          <p:cNvSpPr/>
          <p:nvPr/>
        </p:nvSpPr>
        <p:spPr>
          <a:xfrm>
            <a:off x="153590" y="6434808"/>
            <a:ext cx="8990410" cy="276999"/>
          </a:xfrm>
          <a:prstGeom prst="rect">
            <a:avLst/>
          </a:prstGeom>
        </p:spPr>
        <p:txBody>
          <a:bodyPr wrap="square">
            <a:spAutoFit/>
          </a:bodyPr>
          <a:lstStyle/>
          <a:p>
            <a:r>
              <a:rPr lang="en-GB" sz="1200" dirty="0">
                <a:solidFill>
                  <a:srgbClr val="222222"/>
                </a:solidFill>
                <a:latin typeface="Arial" panose="020B0604020202020204" pitchFamily="34" charset="0"/>
              </a:rPr>
              <a:t>Liu, Wei, et al. "</a:t>
            </a:r>
            <a:r>
              <a:rPr lang="en-GB" sz="1200" dirty="0" err="1">
                <a:solidFill>
                  <a:srgbClr val="222222"/>
                </a:solidFill>
                <a:latin typeface="Arial" panose="020B0604020202020204" pitchFamily="34" charset="0"/>
              </a:rPr>
              <a:t>Ssd</a:t>
            </a:r>
            <a:r>
              <a:rPr lang="en-GB" sz="1200" dirty="0">
                <a:solidFill>
                  <a:srgbClr val="222222"/>
                </a:solidFill>
                <a:latin typeface="Arial" panose="020B0604020202020204" pitchFamily="34" charset="0"/>
              </a:rPr>
              <a:t>: Single shot </a:t>
            </a:r>
            <a:r>
              <a:rPr lang="en-GB" sz="1200" dirty="0" err="1">
                <a:solidFill>
                  <a:srgbClr val="222222"/>
                </a:solidFill>
                <a:latin typeface="Arial" panose="020B0604020202020204" pitchFamily="34" charset="0"/>
              </a:rPr>
              <a:t>multibox</a:t>
            </a:r>
            <a:r>
              <a:rPr lang="en-GB" sz="1200" dirty="0">
                <a:solidFill>
                  <a:srgbClr val="222222"/>
                </a:solidFill>
                <a:latin typeface="Arial" panose="020B0604020202020204" pitchFamily="34" charset="0"/>
              </a:rPr>
              <a:t> detector." </a:t>
            </a:r>
            <a:r>
              <a:rPr lang="en-GB" sz="1200" i="1" dirty="0">
                <a:solidFill>
                  <a:srgbClr val="222222"/>
                </a:solidFill>
                <a:latin typeface="Arial" panose="020B0604020202020204" pitchFamily="34" charset="0"/>
              </a:rPr>
              <a:t>European conference on computer vision</a:t>
            </a:r>
            <a:r>
              <a:rPr lang="en-GB" sz="1200" dirty="0">
                <a:solidFill>
                  <a:srgbClr val="222222"/>
                </a:solidFill>
                <a:latin typeface="Arial" panose="020B0604020202020204" pitchFamily="34" charset="0"/>
              </a:rPr>
              <a:t>. Springer, Cham, 2016.</a:t>
            </a:r>
            <a:endParaRPr lang="en-GB" sz="1200" dirty="0"/>
          </a:p>
        </p:txBody>
      </p:sp>
    </p:spTree>
    <p:extLst>
      <p:ext uri="{BB962C8B-B14F-4D97-AF65-F5344CB8AC3E}">
        <p14:creationId xmlns:p14="http://schemas.microsoft.com/office/powerpoint/2010/main" val="362619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3E0CD517-29CC-4EA5-A4CF-49978FDCE863}"/>
              </a:ext>
            </a:extLst>
          </p:cNvPr>
          <p:cNvSpPr/>
          <p:nvPr/>
        </p:nvSpPr>
        <p:spPr>
          <a:xfrm>
            <a:off x="627993" y="1673056"/>
            <a:ext cx="7719467" cy="1200329"/>
          </a:xfrm>
          <a:prstGeom prst="rect">
            <a:avLst/>
          </a:prstGeom>
        </p:spPr>
        <p:txBody>
          <a:bodyPr wrap="square">
            <a:spAutoFit/>
          </a:bodyPr>
          <a:lstStyle/>
          <a:p>
            <a:r>
              <a:rPr lang="en-US" sz="2400" dirty="0"/>
              <a:t>In a convolutional fashion, evaluate a small set (e.g. 4) of </a:t>
            </a:r>
            <a:r>
              <a:rPr lang="en-US" sz="2400" b="1" dirty="0"/>
              <a:t>default boxes</a:t>
            </a:r>
            <a:r>
              <a:rPr lang="en-US" sz="2400" dirty="0"/>
              <a:t> of different aspect ratios at each location in </a:t>
            </a:r>
            <a:r>
              <a:rPr lang="en-US" sz="2400" b="1" dirty="0"/>
              <a:t>several feature maps with different scales</a:t>
            </a:r>
            <a:endParaRPr lang="it-IT" sz="2400" b="1" dirty="0"/>
          </a:p>
        </p:txBody>
      </p:sp>
      <p:sp>
        <p:nvSpPr>
          <p:cNvPr id="6" name="Rettangolo 5">
            <a:extLst>
              <a:ext uri="{FF2B5EF4-FFF2-40B4-BE49-F238E27FC236}">
                <a16:creationId xmlns:a16="http://schemas.microsoft.com/office/drawing/2014/main" id="{CDB9DAE2-7B75-478A-9FC0-0F0DDE210A59}"/>
              </a:ext>
            </a:extLst>
          </p:cNvPr>
          <p:cNvSpPr/>
          <p:nvPr/>
        </p:nvSpPr>
        <p:spPr>
          <a:xfrm>
            <a:off x="662152" y="3429000"/>
            <a:ext cx="7427861" cy="830997"/>
          </a:xfrm>
          <a:prstGeom prst="rect">
            <a:avLst/>
          </a:prstGeom>
        </p:spPr>
        <p:txBody>
          <a:bodyPr wrap="square">
            <a:spAutoFit/>
          </a:bodyPr>
          <a:lstStyle/>
          <a:p>
            <a:r>
              <a:rPr lang="en-US" sz="2400" dirty="0"/>
              <a:t>For each default box, predict both the shape offsets and the confidences for all object categories</a:t>
            </a:r>
            <a:endParaRPr lang="it-IT" sz="2400" dirty="0"/>
          </a:p>
        </p:txBody>
      </p:sp>
      <p:sp>
        <p:nvSpPr>
          <p:cNvPr id="8" name="Titolo 1">
            <a:extLst>
              <a:ext uri="{FF2B5EF4-FFF2-40B4-BE49-F238E27FC236}">
                <a16:creationId xmlns:a16="http://schemas.microsoft.com/office/drawing/2014/main" id="{A2F47863-20D8-4808-A146-FC77A42A6A38}"/>
              </a:ext>
            </a:extLst>
          </p:cNvPr>
          <p:cNvSpPr>
            <a:spLocks noGrp="1"/>
          </p:cNvSpPr>
          <p:nvPr>
            <p:ph type="title"/>
          </p:nvPr>
        </p:nvSpPr>
        <p:spPr/>
        <p:txBody>
          <a:bodyPr vert="horz" lIns="91440" tIns="45720" rIns="91440" bIns="45720" rtlCol="0" anchor="ctr">
            <a:noAutofit/>
          </a:bodyPr>
          <a:lstStyle/>
          <a:p>
            <a:r>
              <a:rPr lang="en-US" sz="3600" dirty="0">
                <a:solidFill>
                  <a:srgbClr val="0070C0"/>
                </a:solidFill>
              </a:rPr>
              <a:t>Multi-scale feature maps for detection</a:t>
            </a:r>
            <a:endParaRPr lang="it-IT" sz="3600" dirty="0">
              <a:solidFill>
                <a:srgbClr val="0070C0"/>
              </a:solidFill>
            </a:endParaRPr>
          </a:p>
        </p:txBody>
      </p:sp>
      <p:sp>
        <p:nvSpPr>
          <p:cNvPr id="2" name="Slide Number Placeholder 1">
            <a:extLst>
              <a:ext uri="{FF2B5EF4-FFF2-40B4-BE49-F238E27FC236}">
                <a16:creationId xmlns:a16="http://schemas.microsoft.com/office/drawing/2014/main" id="{A4978136-65FF-1F48-8558-D79643FB617F}"/>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81</a:t>
            </a:fld>
            <a:endParaRPr lang="en-US" b="1" kern="1200">
              <a:ea typeface="+mn-ea"/>
              <a:cs typeface="+mn-cs"/>
            </a:endParaRPr>
          </a:p>
        </p:txBody>
      </p:sp>
      <p:sp>
        <p:nvSpPr>
          <p:cNvPr id="9" name="Rettangolo 8">
            <a:extLst>
              <a:ext uri="{FF2B5EF4-FFF2-40B4-BE49-F238E27FC236}">
                <a16:creationId xmlns:a16="http://schemas.microsoft.com/office/drawing/2014/main" id="{8993C9A0-A93B-44A9-B51C-BF9674E422DA}"/>
              </a:ext>
            </a:extLst>
          </p:cNvPr>
          <p:cNvSpPr/>
          <p:nvPr/>
        </p:nvSpPr>
        <p:spPr>
          <a:xfrm>
            <a:off x="609600" y="5195454"/>
            <a:ext cx="7865270" cy="1200329"/>
          </a:xfrm>
          <a:prstGeom prst="rect">
            <a:avLst/>
          </a:prstGeom>
        </p:spPr>
        <p:txBody>
          <a:bodyPr wrap="square">
            <a:spAutoFit/>
          </a:bodyPr>
          <a:lstStyle/>
          <a:p>
            <a:r>
              <a:rPr lang="en-US" sz="2400" dirty="0"/>
              <a:t>This results in a total of </a:t>
            </a:r>
            <a:r>
              <a:rPr lang="en-US" sz="2400" b="1" dirty="0"/>
              <a:t>(c + 4)k filters </a:t>
            </a:r>
            <a:r>
              <a:rPr lang="en-US" sz="2400" dirty="0"/>
              <a:t>(k default boxes)</a:t>
            </a:r>
            <a:r>
              <a:rPr lang="en-US" sz="2400" b="1" dirty="0"/>
              <a:t> </a:t>
            </a:r>
            <a:r>
              <a:rPr lang="en-US" sz="2400" dirty="0"/>
              <a:t>that are applied around each location in the feature map, yielding </a:t>
            </a:r>
            <a:r>
              <a:rPr lang="en-US" sz="2400" b="1" dirty="0"/>
              <a:t>(c + 4)</a:t>
            </a:r>
            <a:r>
              <a:rPr lang="en-US" sz="2400" b="1" dirty="0" err="1"/>
              <a:t>kmn</a:t>
            </a:r>
            <a:r>
              <a:rPr lang="en-US" sz="2400" b="1" dirty="0"/>
              <a:t> </a:t>
            </a:r>
            <a:r>
              <a:rPr lang="en-US" sz="2400" dirty="0"/>
              <a:t>outputs for a m × n feature map</a:t>
            </a:r>
            <a:endParaRPr lang="it-IT" sz="2400" dirty="0"/>
          </a:p>
        </p:txBody>
      </p:sp>
    </p:spTree>
    <p:extLst>
      <p:ext uri="{BB962C8B-B14F-4D97-AF65-F5344CB8AC3E}">
        <p14:creationId xmlns:p14="http://schemas.microsoft.com/office/powerpoint/2010/main" val="556168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194D438-45F1-46D8-8C13-0F92CD1229A0}"/>
              </a:ext>
            </a:extLst>
          </p:cNvPr>
          <p:cNvPicPr>
            <a:picLocks noChangeAspect="1"/>
          </p:cNvPicPr>
          <p:nvPr/>
        </p:nvPicPr>
        <p:blipFill>
          <a:blip r:embed="rId2"/>
          <a:stretch>
            <a:fillRect/>
          </a:stretch>
        </p:blipFill>
        <p:spPr>
          <a:xfrm>
            <a:off x="1371600" y="4419600"/>
            <a:ext cx="6079331" cy="2266130"/>
          </a:xfrm>
          <a:prstGeom prst="rect">
            <a:avLst/>
          </a:prstGeom>
        </p:spPr>
      </p:pic>
      <p:sp>
        <p:nvSpPr>
          <p:cNvPr id="8" name="Titolo 1">
            <a:extLst>
              <a:ext uri="{FF2B5EF4-FFF2-40B4-BE49-F238E27FC236}">
                <a16:creationId xmlns:a16="http://schemas.microsoft.com/office/drawing/2014/main" id="{A2F47863-20D8-4808-A146-FC77A42A6A38}"/>
              </a:ext>
            </a:extLst>
          </p:cNvPr>
          <p:cNvSpPr>
            <a:spLocks noGrp="1"/>
          </p:cNvSpPr>
          <p:nvPr>
            <p:ph type="title"/>
          </p:nvPr>
        </p:nvSpPr>
        <p:spPr/>
        <p:txBody>
          <a:bodyPr vert="horz" lIns="91440" tIns="45720" rIns="91440" bIns="45720" rtlCol="0" anchor="ctr">
            <a:noAutofit/>
          </a:bodyPr>
          <a:lstStyle/>
          <a:p>
            <a:r>
              <a:rPr lang="en-US" sz="3600" dirty="0">
                <a:solidFill>
                  <a:srgbClr val="0070C0"/>
                </a:solidFill>
              </a:rPr>
              <a:t>Multi-scale feature maps for detection</a:t>
            </a:r>
            <a:endParaRPr lang="it-IT" sz="3600" dirty="0">
              <a:solidFill>
                <a:srgbClr val="0070C0"/>
              </a:solidFill>
            </a:endParaRPr>
          </a:p>
        </p:txBody>
      </p:sp>
      <p:sp>
        <p:nvSpPr>
          <p:cNvPr id="2" name="Slide Number Placeholder 1">
            <a:extLst>
              <a:ext uri="{FF2B5EF4-FFF2-40B4-BE49-F238E27FC236}">
                <a16:creationId xmlns:a16="http://schemas.microsoft.com/office/drawing/2014/main" id="{9AF16C9F-75A6-F24A-A95C-284BC04FCBB0}"/>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82</a:t>
            </a:fld>
            <a:endParaRPr lang="en-US" b="1" kern="1200">
              <a:ea typeface="+mn-ea"/>
              <a:cs typeface="+mn-cs"/>
            </a:endParaRPr>
          </a:p>
        </p:txBody>
      </p:sp>
      <p:sp>
        <p:nvSpPr>
          <p:cNvPr id="10" name="Rettangolo 9">
            <a:extLst>
              <a:ext uri="{FF2B5EF4-FFF2-40B4-BE49-F238E27FC236}">
                <a16:creationId xmlns:a16="http://schemas.microsoft.com/office/drawing/2014/main" id="{C0396B7F-D2B8-4897-AFB2-57B4A5AC1A30}"/>
              </a:ext>
            </a:extLst>
          </p:cNvPr>
          <p:cNvSpPr/>
          <p:nvPr/>
        </p:nvSpPr>
        <p:spPr>
          <a:xfrm>
            <a:off x="782014" y="1741944"/>
            <a:ext cx="8180048" cy="2677656"/>
          </a:xfrm>
          <a:prstGeom prst="rect">
            <a:avLst/>
          </a:prstGeom>
        </p:spPr>
        <p:txBody>
          <a:bodyPr wrap="square">
            <a:spAutoFit/>
          </a:bodyPr>
          <a:lstStyle/>
          <a:p>
            <a:r>
              <a:rPr lang="en-US" sz="2400" b="1" dirty="0"/>
              <a:t>Default boxes are similar to the anchor boxes </a:t>
            </a:r>
            <a:r>
              <a:rPr lang="en-US" sz="2400" dirty="0"/>
              <a:t>used in Faster R-CNN, but </a:t>
            </a:r>
            <a:r>
              <a:rPr lang="en-US" sz="2400" b="1" dirty="0"/>
              <a:t>applied to several feature maps of different resolutions</a:t>
            </a:r>
            <a:r>
              <a:rPr lang="en-US" sz="2400" dirty="0"/>
              <a:t>. </a:t>
            </a:r>
          </a:p>
          <a:p>
            <a:endParaRPr lang="en-US" sz="2400" dirty="0"/>
          </a:p>
          <a:p>
            <a:r>
              <a:rPr lang="en-US" sz="2400" dirty="0"/>
              <a:t>Allowing different default box shapes in several feature maps let us efficiently discretize the space of possible output box shapes. </a:t>
            </a:r>
            <a:endParaRPr lang="it-IT" sz="2400" dirty="0"/>
          </a:p>
        </p:txBody>
      </p:sp>
    </p:spTree>
    <p:extLst>
      <p:ext uri="{BB962C8B-B14F-4D97-AF65-F5344CB8AC3E}">
        <p14:creationId xmlns:p14="http://schemas.microsoft.com/office/powerpoint/2010/main" val="2207437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92A7C2-4B39-479C-BBC9-54F09E2A8DF0}"/>
              </a:ext>
            </a:extLst>
          </p:cNvPr>
          <p:cNvSpPr>
            <a:spLocks noGrp="1"/>
          </p:cNvSpPr>
          <p:nvPr>
            <p:ph type="title"/>
          </p:nvPr>
        </p:nvSpPr>
        <p:spPr/>
        <p:txBody>
          <a:bodyPr>
            <a:noAutofit/>
          </a:bodyPr>
          <a:lstStyle/>
          <a:p>
            <a:r>
              <a:rPr lang="it-IT" dirty="0" err="1">
                <a:solidFill>
                  <a:srgbClr val="0070C0"/>
                </a:solidFill>
              </a:rPr>
              <a:t>Matching</a:t>
            </a:r>
            <a:r>
              <a:rPr lang="it-IT" dirty="0">
                <a:solidFill>
                  <a:srgbClr val="0070C0"/>
                </a:solidFill>
              </a:rPr>
              <a:t> </a:t>
            </a:r>
            <a:r>
              <a:rPr lang="it-IT" dirty="0" err="1">
                <a:solidFill>
                  <a:srgbClr val="0070C0"/>
                </a:solidFill>
              </a:rPr>
              <a:t>strategy</a:t>
            </a:r>
            <a:endParaRPr lang="it-IT" dirty="0">
              <a:solidFill>
                <a:srgbClr val="0070C0"/>
              </a:solidFill>
            </a:endParaRPr>
          </a:p>
        </p:txBody>
      </p:sp>
      <p:sp>
        <p:nvSpPr>
          <p:cNvPr id="3" name="Slide Number Placeholder 2">
            <a:extLst>
              <a:ext uri="{FF2B5EF4-FFF2-40B4-BE49-F238E27FC236}">
                <a16:creationId xmlns:a16="http://schemas.microsoft.com/office/drawing/2014/main" id="{1598CBE2-1E4B-4D45-BF62-EE16348D3CC1}"/>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83</a:t>
            </a:fld>
            <a:endParaRPr lang="en-US" b="1" kern="1200">
              <a:ea typeface="+mn-ea"/>
              <a:cs typeface="+mn-cs"/>
            </a:endParaRPr>
          </a:p>
        </p:txBody>
      </p:sp>
      <p:sp>
        <p:nvSpPr>
          <p:cNvPr id="4" name="Rettangolo 3">
            <a:extLst>
              <a:ext uri="{FF2B5EF4-FFF2-40B4-BE49-F238E27FC236}">
                <a16:creationId xmlns:a16="http://schemas.microsoft.com/office/drawing/2014/main" id="{922C28E5-A2AA-42E8-B9A1-B9210F622C85}"/>
              </a:ext>
            </a:extLst>
          </p:cNvPr>
          <p:cNvSpPr/>
          <p:nvPr/>
        </p:nvSpPr>
        <p:spPr>
          <a:xfrm>
            <a:off x="685800" y="1858828"/>
            <a:ext cx="7728757" cy="2554545"/>
          </a:xfrm>
          <a:prstGeom prst="rect">
            <a:avLst/>
          </a:prstGeom>
        </p:spPr>
        <p:txBody>
          <a:bodyPr wrap="square">
            <a:spAutoFit/>
          </a:bodyPr>
          <a:lstStyle/>
          <a:p>
            <a:r>
              <a:rPr lang="en-US" sz="2400" dirty="0"/>
              <a:t>Key difference between training SSD and training a typical detector that uses region proposals, is that </a:t>
            </a:r>
            <a:r>
              <a:rPr lang="en-US" sz="2400" b="1" dirty="0"/>
              <a:t>ground truth information needs to be assigned to specific outputs in the fixed set of detector outputs</a:t>
            </a:r>
            <a:r>
              <a:rPr lang="en-US" sz="2400" dirty="0"/>
              <a:t>:</a:t>
            </a:r>
          </a:p>
          <a:p>
            <a:endParaRPr lang="en-US" sz="2400" dirty="0"/>
          </a:p>
          <a:p>
            <a:r>
              <a:rPr lang="en-US" sz="2000" dirty="0"/>
              <a:t>- need to determine which default boxes correspond to a ground truth detection and train the network accordingly.</a:t>
            </a:r>
            <a:endParaRPr lang="it-IT" sz="2000" dirty="0"/>
          </a:p>
        </p:txBody>
      </p:sp>
      <p:sp>
        <p:nvSpPr>
          <p:cNvPr id="5" name="Rettangolo 4">
            <a:extLst>
              <a:ext uri="{FF2B5EF4-FFF2-40B4-BE49-F238E27FC236}">
                <a16:creationId xmlns:a16="http://schemas.microsoft.com/office/drawing/2014/main" id="{DAEAC6C1-F653-4C08-801A-407B7DA22643}"/>
              </a:ext>
            </a:extLst>
          </p:cNvPr>
          <p:cNvSpPr/>
          <p:nvPr/>
        </p:nvSpPr>
        <p:spPr>
          <a:xfrm>
            <a:off x="685800" y="5032988"/>
            <a:ext cx="8001000" cy="830997"/>
          </a:xfrm>
          <a:prstGeom prst="rect">
            <a:avLst/>
          </a:prstGeom>
        </p:spPr>
        <p:txBody>
          <a:bodyPr wrap="square">
            <a:spAutoFit/>
          </a:bodyPr>
          <a:lstStyle/>
          <a:p>
            <a:r>
              <a:rPr lang="en-US" sz="2400" dirty="0"/>
              <a:t>Some version of this is also required for training in YOLO and for the region proposal stage of Faster R-CNN.</a:t>
            </a:r>
            <a:endParaRPr lang="it-IT" sz="2400" dirty="0"/>
          </a:p>
        </p:txBody>
      </p:sp>
    </p:spTree>
    <p:extLst>
      <p:ext uri="{BB962C8B-B14F-4D97-AF65-F5344CB8AC3E}">
        <p14:creationId xmlns:p14="http://schemas.microsoft.com/office/powerpoint/2010/main" val="3215117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92A7C2-4B39-479C-BBC9-54F09E2A8DF0}"/>
              </a:ext>
            </a:extLst>
          </p:cNvPr>
          <p:cNvSpPr>
            <a:spLocks noGrp="1"/>
          </p:cNvSpPr>
          <p:nvPr>
            <p:ph type="title"/>
          </p:nvPr>
        </p:nvSpPr>
        <p:spPr/>
        <p:txBody>
          <a:bodyPr>
            <a:noAutofit/>
          </a:bodyPr>
          <a:lstStyle/>
          <a:p>
            <a:r>
              <a:rPr lang="it-IT" dirty="0" err="1">
                <a:solidFill>
                  <a:srgbClr val="0070C0"/>
                </a:solidFill>
              </a:rPr>
              <a:t>Matching</a:t>
            </a:r>
            <a:r>
              <a:rPr lang="it-IT" dirty="0">
                <a:solidFill>
                  <a:srgbClr val="0070C0"/>
                </a:solidFill>
              </a:rPr>
              <a:t> </a:t>
            </a:r>
            <a:r>
              <a:rPr lang="it-IT" dirty="0" err="1">
                <a:solidFill>
                  <a:srgbClr val="0070C0"/>
                </a:solidFill>
              </a:rPr>
              <a:t>strategy</a:t>
            </a:r>
            <a:endParaRPr lang="it-IT" dirty="0">
              <a:solidFill>
                <a:srgbClr val="0070C0"/>
              </a:solidFill>
            </a:endParaRPr>
          </a:p>
        </p:txBody>
      </p:sp>
      <p:sp>
        <p:nvSpPr>
          <p:cNvPr id="3" name="Slide Number Placeholder 2">
            <a:extLst>
              <a:ext uri="{FF2B5EF4-FFF2-40B4-BE49-F238E27FC236}">
                <a16:creationId xmlns:a16="http://schemas.microsoft.com/office/drawing/2014/main" id="{E25298A1-9978-0A4F-85D4-07FB0AE5D09B}"/>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84</a:t>
            </a:fld>
            <a:endParaRPr lang="en-US" b="1" kern="1200">
              <a:ea typeface="+mn-ea"/>
              <a:cs typeface="+mn-cs"/>
            </a:endParaRPr>
          </a:p>
        </p:txBody>
      </p:sp>
      <p:sp>
        <p:nvSpPr>
          <p:cNvPr id="6" name="Rettangolo 5">
            <a:extLst>
              <a:ext uri="{FF2B5EF4-FFF2-40B4-BE49-F238E27FC236}">
                <a16:creationId xmlns:a16="http://schemas.microsoft.com/office/drawing/2014/main" id="{4B0E22D2-5768-4320-961F-4AAAF9382B47}"/>
              </a:ext>
            </a:extLst>
          </p:cNvPr>
          <p:cNvSpPr/>
          <p:nvPr/>
        </p:nvSpPr>
        <p:spPr>
          <a:xfrm>
            <a:off x="685800" y="1457835"/>
            <a:ext cx="7193756" cy="1446550"/>
          </a:xfrm>
          <a:prstGeom prst="rect">
            <a:avLst/>
          </a:prstGeom>
        </p:spPr>
        <p:txBody>
          <a:bodyPr wrap="square">
            <a:spAutoFit/>
          </a:bodyPr>
          <a:lstStyle/>
          <a:p>
            <a:pPr marL="214313" indent="-214313">
              <a:buFont typeface="Arial" panose="020B0604020202020204" pitchFamily="34" charset="0"/>
              <a:buChar char="•"/>
            </a:pPr>
            <a:r>
              <a:rPr lang="en-US" sz="2200" b="1" dirty="0"/>
              <a:t>Matched each ground truth box to the default box with the best Jaccard overlap,</a:t>
            </a:r>
          </a:p>
          <a:p>
            <a:pPr marL="671513" lvl="1" indent="-214313">
              <a:buFont typeface="Arial" panose="020B0604020202020204" pitchFamily="34" charset="0"/>
              <a:buChar char="•"/>
            </a:pPr>
            <a:r>
              <a:rPr lang="en-US" sz="2200" dirty="0"/>
              <a:t>then match default boxes to any ground truth with Jaccard overlap higher than a threshold (0.5).</a:t>
            </a:r>
            <a:endParaRPr lang="it-IT" sz="2200" dirty="0"/>
          </a:p>
        </p:txBody>
      </p:sp>
      <p:sp>
        <p:nvSpPr>
          <p:cNvPr id="7" name="Rettangolo 6">
            <a:extLst>
              <a:ext uri="{FF2B5EF4-FFF2-40B4-BE49-F238E27FC236}">
                <a16:creationId xmlns:a16="http://schemas.microsoft.com/office/drawing/2014/main" id="{FBC42A0A-9352-414A-8611-046E45CE1D0C}"/>
              </a:ext>
            </a:extLst>
          </p:cNvPr>
          <p:cNvSpPr/>
          <p:nvPr/>
        </p:nvSpPr>
        <p:spPr>
          <a:xfrm>
            <a:off x="841923" y="3444545"/>
            <a:ext cx="7329488" cy="1015663"/>
          </a:xfrm>
          <a:prstGeom prst="rect">
            <a:avLst/>
          </a:prstGeom>
        </p:spPr>
        <p:txBody>
          <a:bodyPr wrap="square">
            <a:spAutoFit/>
          </a:bodyPr>
          <a:lstStyle/>
          <a:p>
            <a:r>
              <a:rPr lang="en-US" sz="2000" dirty="0"/>
              <a:t>This simplifies the learning problem</a:t>
            </a:r>
            <a:r>
              <a:rPr lang="en-US" sz="2000" dirty="0">
                <a:solidFill>
                  <a:srgbClr val="0070C0"/>
                </a:solidFill>
              </a:rPr>
              <a:t>, allowing the network to predict high scores for multiple overlapping default boxes </a:t>
            </a:r>
            <a:r>
              <a:rPr lang="en-US" sz="2000" dirty="0"/>
              <a:t>rather than requiring it to pick only the one with maximum overlap.</a:t>
            </a:r>
            <a:endParaRPr lang="it-IT" sz="2000" dirty="0"/>
          </a:p>
        </p:txBody>
      </p:sp>
      <p:pic>
        <p:nvPicPr>
          <p:cNvPr id="8" name="Immagine 7">
            <a:extLst>
              <a:ext uri="{FF2B5EF4-FFF2-40B4-BE49-F238E27FC236}">
                <a16:creationId xmlns:a16="http://schemas.microsoft.com/office/drawing/2014/main" id="{E665165D-4478-4FB4-9F2A-17EE4A36C553}"/>
              </a:ext>
            </a:extLst>
          </p:cNvPr>
          <p:cNvPicPr>
            <a:picLocks noChangeAspect="1"/>
          </p:cNvPicPr>
          <p:nvPr/>
        </p:nvPicPr>
        <p:blipFill>
          <a:blip r:embed="rId3"/>
          <a:stretch>
            <a:fillRect/>
          </a:stretch>
        </p:blipFill>
        <p:spPr>
          <a:xfrm>
            <a:off x="1506708" y="5784453"/>
            <a:ext cx="5864185" cy="1027984"/>
          </a:xfrm>
          <a:prstGeom prst="rect">
            <a:avLst/>
          </a:prstGeom>
        </p:spPr>
      </p:pic>
      <p:sp>
        <p:nvSpPr>
          <p:cNvPr id="9" name="Rettangolo 8">
            <a:extLst>
              <a:ext uri="{FF2B5EF4-FFF2-40B4-BE49-F238E27FC236}">
                <a16:creationId xmlns:a16="http://schemas.microsoft.com/office/drawing/2014/main" id="{30493D80-1DFF-46FF-A16D-026663AD5281}"/>
              </a:ext>
            </a:extLst>
          </p:cNvPr>
          <p:cNvSpPr/>
          <p:nvPr/>
        </p:nvSpPr>
        <p:spPr>
          <a:xfrm>
            <a:off x="841923" y="4969844"/>
            <a:ext cx="7193756" cy="707886"/>
          </a:xfrm>
          <a:prstGeom prst="rect">
            <a:avLst/>
          </a:prstGeom>
        </p:spPr>
        <p:txBody>
          <a:bodyPr wrap="square">
            <a:spAutoFit/>
          </a:bodyPr>
          <a:lstStyle/>
          <a:p>
            <a:r>
              <a:rPr lang="en-US" sz="2000" dirty="0"/>
              <a:t>The </a:t>
            </a:r>
            <a:r>
              <a:rPr lang="en-US" sz="2000" b="1" dirty="0"/>
              <a:t>overall objective loss function </a:t>
            </a:r>
            <a:r>
              <a:rPr lang="en-US" sz="2000" dirty="0"/>
              <a:t>is a weighted sum of the localization loss (</a:t>
            </a:r>
            <a:r>
              <a:rPr lang="en-US" sz="2000" dirty="0" err="1"/>
              <a:t>loc</a:t>
            </a:r>
            <a:r>
              <a:rPr lang="en-US" sz="2000" dirty="0"/>
              <a:t>) and the confidence loss (</a:t>
            </a:r>
            <a:r>
              <a:rPr lang="en-US" sz="2000" dirty="0" err="1"/>
              <a:t>conf</a:t>
            </a:r>
            <a:r>
              <a:rPr lang="en-US" sz="2000" dirty="0"/>
              <a:t>):</a:t>
            </a:r>
            <a:endParaRPr lang="it-IT" sz="2000" dirty="0"/>
          </a:p>
        </p:txBody>
      </p:sp>
    </p:spTree>
    <p:extLst>
      <p:ext uri="{BB962C8B-B14F-4D97-AF65-F5344CB8AC3E}">
        <p14:creationId xmlns:p14="http://schemas.microsoft.com/office/powerpoint/2010/main" val="499122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49FC03-543F-479F-A2E8-173CDD1B078D}"/>
              </a:ext>
            </a:extLst>
          </p:cNvPr>
          <p:cNvSpPr>
            <a:spLocks noGrp="1"/>
          </p:cNvSpPr>
          <p:nvPr>
            <p:ph type="title"/>
          </p:nvPr>
        </p:nvSpPr>
        <p:spPr/>
        <p:txBody>
          <a:bodyPr>
            <a:normAutofit fontScale="90000"/>
          </a:bodyPr>
          <a:lstStyle/>
          <a:p>
            <a:r>
              <a:rPr lang="en-US" dirty="0">
                <a:solidFill>
                  <a:srgbClr val="0070C0"/>
                </a:solidFill>
              </a:rPr>
              <a:t>Hard Negative Mining in Object Detection</a:t>
            </a:r>
            <a:endParaRPr lang="it-IT" dirty="0">
              <a:solidFill>
                <a:srgbClr val="0070C0"/>
              </a:solidFill>
            </a:endParaRPr>
          </a:p>
        </p:txBody>
      </p:sp>
      <p:sp>
        <p:nvSpPr>
          <p:cNvPr id="3" name="Segnaposto contenuto 2">
            <a:extLst>
              <a:ext uri="{FF2B5EF4-FFF2-40B4-BE49-F238E27FC236}">
                <a16:creationId xmlns:a16="http://schemas.microsoft.com/office/drawing/2014/main" id="{0F3D3607-831B-41B6-96F2-59F26D367C7B}"/>
              </a:ext>
            </a:extLst>
          </p:cNvPr>
          <p:cNvSpPr>
            <a:spLocks noGrp="1"/>
          </p:cNvSpPr>
          <p:nvPr>
            <p:ph idx="1"/>
          </p:nvPr>
        </p:nvSpPr>
        <p:spPr/>
        <p:txBody>
          <a:bodyPr>
            <a:normAutofit/>
          </a:bodyPr>
          <a:lstStyle/>
          <a:p>
            <a:pPr>
              <a:buFont typeface="Arial" panose="020B0604020202020204" pitchFamily="34" charset="0"/>
              <a:buChar char="•"/>
            </a:pPr>
            <a:r>
              <a:rPr lang="en-US" b="1" dirty="0"/>
              <a:t>Imbalance Issue</a:t>
            </a:r>
            <a:r>
              <a:rPr lang="en-US" dirty="0"/>
              <a:t>: Excessive negative predictions compared to actual objects.</a:t>
            </a:r>
          </a:p>
          <a:p>
            <a:pPr marL="0" indent="0">
              <a:buNone/>
            </a:pPr>
            <a:endParaRPr lang="en-US" dirty="0"/>
          </a:p>
          <a:p>
            <a:pPr>
              <a:buFont typeface="Arial" panose="020B0604020202020204" pitchFamily="34" charset="0"/>
              <a:buChar char="•"/>
            </a:pPr>
            <a:r>
              <a:rPr lang="en-US" b="1" dirty="0"/>
              <a:t>SSD's Approach</a:t>
            </a:r>
            <a:r>
              <a:rPr lang="en-US" dirty="0"/>
              <a:t>: Sorts negatives by confidence loss and selects those with the highest loss.</a:t>
            </a:r>
          </a:p>
          <a:p>
            <a:pPr marL="0" indent="0">
              <a:buNone/>
            </a:pPr>
            <a:endParaRPr lang="en-US" dirty="0"/>
          </a:p>
          <a:p>
            <a:pPr>
              <a:buFont typeface="Arial" panose="020B0604020202020204" pitchFamily="34" charset="0"/>
              <a:buChar char="•"/>
            </a:pPr>
            <a:r>
              <a:rPr lang="en-US" b="1" dirty="0"/>
              <a:t>Balanced Ratio</a:t>
            </a:r>
            <a:r>
              <a:rPr lang="en-US" dirty="0"/>
              <a:t>: Maintains a maximum 3:1 ratio of negatives to positives.</a:t>
            </a:r>
          </a:p>
          <a:p>
            <a:pPr marL="0" indent="0">
              <a:buNone/>
            </a:pPr>
            <a:endParaRPr lang="en-US" dirty="0"/>
          </a:p>
          <a:p>
            <a:pPr>
              <a:buFont typeface="Arial" panose="020B0604020202020204" pitchFamily="34" charset="0"/>
              <a:buChar char="•"/>
            </a:pPr>
            <a:r>
              <a:rPr lang="en-US" b="1" dirty="0"/>
              <a:t>Outcome</a:t>
            </a:r>
            <a:r>
              <a:rPr lang="en-US" dirty="0"/>
              <a:t>: Enhances training speed and stability.</a:t>
            </a:r>
          </a:p>
        </p:txBody>
      </p:sp>
      <p:sp>
        <p:nvSpPr>
          <p:cNvPr id="5" name="Slide Number Placeholder 4">
            <a:extLst>
              <a:ext uri="{FF2B5EF4-FFF2-40B4-BE49-F238E27FC236}">
                <a16:creationId xmlns:a16="http://schemas.microsoft.com/office/drawing/2014/main" id="{79E39706-49D4-F345-B29D-C8663EA06B39}"/>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85</a:t>
            </a:fld>
            <a:endParaRPr lang="en-US" b="1" kern="1200">
              <a:ea typeface="+mn-ea"/>
              <a:cs typeface="+mn-cs"/>
            </a:endParaRPr>
          </a:p>
        </p:txBody>
      </p:sp>
    </p:spTree>
    <p:extLst>
      <p:ext uri="{BB962C8B-B14F-4D97-AF65-F5344CB8AC3E}">
        <p14:creationId xmlns:p14="http://schemas.microsoft.com/office/powerpoint/2010/main" val="3419680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49FC03-543F-479F-A2E8-173CDD1B078D}"/>
              </a:ext>
            </a:extLst>
          </p:cNvPr>
          <p:cNvSpPr>
            <a:spLocks noGrp="1"/>
          </p:cNvSpPr>
          <p:nvPr>
            <p:ph type="title"/>
          </p:nvPr>
        </p:nvSpPr>
        <p:spPr/>
        <p:txBody>
          <a:bodyPr>
            <a:normAutofit/>
          </a:bodyPr>
          <a:lstStyle/>
          <a:p>
            <a:r>
              <a:rPr lang="it-IT" dirty="0">
                <a:solidFill>
                  <a:srgbClr val="0070C0"/>
                </a:solidFill>
              </a:rPr>
              <a:t>Cons</a:t>
            </a:r>
          </a:p>
        </p:txBody>
      </p:sp>
      <p:sp>
        <p:nvSpPr>
          <p:cNvPr id="3" name="Segnaposto contenuto 2">
            <a:extLst>
              <a:ext uri="{FF2B5EF4-FFF2-40B4-BE49-F238E27FC236}">
                <a16:creationId xmlns:a16="http://schemas.microsoft.com/office/drawing/2014/main" id="{0F3D3607-831B-41B6-96F2-59F26D367C7B}"/>
              </a:ext>
            </a:extLst>
          </p:cNvPr>
          <p:cNvSpPr>
            <a:spLocks noGrp="1"/>
          </p:cNvSpPr>
          <p:nvPr>
            <p:ph idx="1"/>
          </p:nvPr>
        </p:nvSpPr>
        <p:spPr/>
        <p:txBody>
          <a:bodyPr>
            <a:normAutofit/>
          </a:bodyPr>
          <a:lstStyle/>
          <a:p>
            <a:pPr marL="0" indent="0">
              <a:buNone/>
            </a:pPr>
            <a:r>
              <a:rPr lang="en-US" dirty="0"/>
              <a:t>SSD is very </a:t>
            </a:r>
            <a:r>
              <a:rPr lang="en-US" b="1" dirty="0"/>
              <a:t>sensitive to the bounding box size</a:t>
            </a:r>
            <a:r>
              <a:rPr lang="en-US" dirty="0"/>
              <a:t>. </a:t>
            </a:r>
          </a:p>
          <a:p>
            <a:pPr marL="0" indent="0">
              <a:buNone/>
            </a:pPr>
            <a:r>
              <a:rPr lang="en-US" dirty="0"/>
              <a:t>	- </a:t>
            </a:r>
            <a:r>
              <a:rPr lang="en-US" sz="2000" dirty="0"/>
              <a:t>In other words, it has much worse performance on smaller objects than bigger objects. </a:t>
            </a:r>
          </a:p>
          <a:p>
            <a:pPr marL="0" indent="0">
              <a:buNone/>
            </a:pPr>
            <a:endParaRPr lang="en-US" sz="2000" dirty="0"/>
          </a:p>
          <a:p>
            <a:pPr marL="0" indent="0">
              <a:buNone/>
            </a:pPr>
            <a:r>
              <a:rPr lang="en-US" sz="2000" dirty="0"/>
              <a:t>	- This is not surprising because those small objects may not even have any information at the very top layers</a:t>
            </a:r>
            <a:endParaRPr lang="it-IT" sz="2000" dirty="0"/>
          </a:p>
        </p:txBody>
      </p:sp>
      <p:sp>
        <p:nvSpPr>
          <p:cNvPr id="5" name="Slide Number Placeholder 4">
            <a:extLst>
              <a:ext uri="{FF2B5EF4-FFF2-40B4-BE49-F238E27FC236}">
                <a16:creationId xmlns:a16="http://schemas.microsoft.com/office/drawing/2014/main" id="{79E39706-49D4-F345-B29D-C8663EA06B39}"/>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86</a:t>
            </a:fld>
            <a:endParaRPr lang="en-US" b="1" kern="1200">
              <a:ea typeface="+mn-ea"/>
              <a:cs typeface="+mn-cs"/>
            </a:endParaRPr>
          </a:p>
        </p:txBody>
      </p:sp>
      <p:pic>
        <p:nvPicPr>
          <p:cNvPr id="4" name="Segnaposto contenuto 3">
            <a:extLst>
              <a:ext uri="{FF2B5EF4-FFF2-40B4-BE49-F238E27FC236}">
                <a16:creationId xmlns:a16="http://schemas.microsoft.com/office/drawing/2014/main" id="{8A4169FD-CDC1-4CC2-8AE6-C264A12E01EC}"/>
              </a:ext>
            </a:extLst>
          </p:cNvPr>
          <p:cNvPicPr>
            <a:picLocks noChangeAspect="1"/>
          </p:cNvPicPr>
          <p:nvPr/>
        </p:nvPicPr>
        <p:blipFill>
          <a:blip r:embed="rId2"/>
          <a:stretch>
            <a:fillRect/>
          </a:stretch>
        </p:blipFill>
        <p:spPr>
          <a:xfrm>
            <a:off x="1109671" y="4012340"/>
            <a:ext cx="6924657" cy="2656284"/>
          </a:xfrm>
          <a:prstGeom prst="rect">
            <a:avLst/>
          </a:prstGeom>
        </p:spPr>
      </p:pic>
    </p:spTree>
    <p:extLst>
      <p:ext uri="{BB962C8B-B14F-4D97-AF65-F5344CB8AC3E}">
        <p14:creationId xmlns:p14="http://schemas.microsoft.com/office/powerpoint/2010/main" val="3491902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38768AA7-B51B-9A41-A44A-A6BF44C274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32770" y="2529668"/>
            <a:ext cx="8637300" cy="3642531"/>
          </a:xfrm>
        </p:spPr>
      </p:pic>
      <p:sp>
        <p:nvSpPr>
          <p:cNvPr id="6" name="Slide Number Placeholder 5">
            <a:extLst>
              <a:ext uri="{FF2B5EF4-FFF2-40B4-BE49-F238E27FC236}">
                <a16:creationId xmlns:a16="http://schemas.microsoft.com/office/drawing/2014/main" id="{10E31422-233E-0347-A441-19B10FDBAE63}"/>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87</a:t>
            </a:fld>
            <a:endParaRPr lang="en-US" b="1" kern="1200">
              <a:ea typeface="+mn-ea"/>
              <a:cs typeface="+mn-cs"/>
            </a:endParaRPr>
          </a:p>
        </p:txBody>
      </p:sp>
      <p:sp>
        <p:nvSpPr>
          <p:cNvPr id="9" name="Titolo 1">
            <a:extLst>
              <a:ext uri="{FF2B5EF4-FFF2-40B4-BE49-F238E27FC236}">
                <a16:creationId xmlns:a16="http://schemas.microsoft.com/office/drawing/2014/main" id="{1903381D-CF92-9A44-9DBA-56E845B09F01}"/>
              </a:ext>
            </a:extLst>
          </p:cNvPr>
          <p:cNvSpPr txBox="1">
            <a:spLocks/>
          </p:cNvSpPr>
          <p:nvPr/>
        </p:nvSpPr>
        <p:spPr>
          <a:xfrm>
            <a:off x="147690" y="814696"/>
            <a:ext cx="9067800" cy="643458"/>
          </a:xfrm>
          <a:prstGeom prst="rect">
            <a:avLst/>
          </a:prstGeom>
        </p:spPr>
        <p:txBody>
          <a:bodyPr vert="horz" lIns="91440" tIns="45720" rIns="91440" bIns="45720" rtlCol="0" anchor="ctr">
            <a:normAutofit fontScale="97500" lnSpcReduction="10000"/>
          </a:bodyPr>
          <a:lstStyle>
            <a:lvl1pPr algn="l" defTabSz="914400" rtl="0" eaLnBrk="1" latinLnBrk="0" hangingPunct="1">
              <a:spcBef>
                <a:spcPct val="0"/>
              </a:spcBef>
              <a:buNone/>
              <a:defRPr sz="4000" kern="1200" spc="-100" baseline="0">
                <a:solidFill>
                  <a:schemeClr val="tx2"/>
                </a:solidFill>
                <a:latin typeface="Calibri"/>
                <a:ea typeface="+mj-ea"/>
                <a:cs typeface="+mj-cs"/>
              </a:defRPr>
            </a:lvl1pPr>
          </a:lstStyle>
          <a:p>
            <a:r>
              <a:rPr lang="it-IT" dirty="0" err="1">
                <a:solidFill>
                  <a:srgbClr val="0070C0"/>
                </a:solidFill>
                <a:latin typeface="Arial" panose="020B0604020202020204" pitchFamily="34" charset="0"/>
              </a:rPr>
              <a:t>Comparison</a:t>
            </a:r>
            <a:r>
              <a:rPr lang="it-IT" dirty="0">
                <a:solidFill>
                  <a:srgbClr val="0070C0"/>
                </a:solidFill>
                <a:latin typeface="Arial" panose="020B0604020202020204" pitchFamily="34" charset="0"/>
              </a:rPr>
              <a:t> on VOC’2007</a:t>
            </a:r>
          </a:p>
        </p:txBody>
      </p:sp>
      <p:sp>
        <p:nvSpPr>
          <p:cNvPr id="10" name="Rectangle 9">
            <a:extLst>
              <a:ext uri="{FF2B5EF4-FFF2-40B4-BE49-F238E27FC236}">
                <a16:creationId xmlns:a16="http://schemas.microsoft.com/office/drawing/2014/main" id="{F1426B8A-42AD-8E46-8C58-AEDC9A58385C}"/>
              </a:ext>
            </a:extLst>
          </p:cNvPr>
          <p:cNvSpPr/>
          <p:nvPr/>
        </p:nvSpPr>
        <p:spPr>
          <a:xfrm>
            <a:off x="294930" y="1719145"/>
            <a:ext cx="8920559" cy="646331"/>
          </a:xfrm>
          <a:prstGeom prst="rect">
            <a:avLst/>
          </a:prstGeom>
        </p:spPr>
        <p:txBody>
          <a:bodyPr wrap="square">
            <a:spAutoFit/>
          </a:bodyPr>
          <a:lstStyle/>
          <a:p>
            <a:r>
              <a:rPr lang="en-GB" dirty="0">
                <a:latin typeface="Arial" panose="020B0604020202020204" pitchFamily="34" charset="0"/>
              </a:rPr>
              <a:t>PASCAL VOC 2007 and 2012 data sets consist of 20 categories. The evaluation terms</a:t>
            </a:r>
          </a:p>
          <a:p>
            <a:r>
              <a:rPr lang="en-GB" dirty="0">
                <a:latin typeface="Arial" panose="020B0604020202020204" pitchFamily="34" charset="0"/>
              </a:rPr>
              <a:t>are AP in each single category and </a:t>
            </a:r>
            <a:r>
              <a:rPr lang="en-GB" dirty="0" err="1">
                <a:latin typeface="Arial" panose="020B0604020202020204" pitchFamily="34" charset="0"/>
              </a:rPr>
              <a:t>mAP</a:t>
            </a:r>
            <a:r>
              <a:rPr lang="en-GB" dirty="0">
                <a:latin typeface="Arial" panose="020B0604020202020204" pitchFamily="34" charset="0"/>
              </a:rPr>
              <a:t> across all the 20 categories.</a:t>
            </a:r>
            <a:endParaRPr lang="en-GB" dirty="0">
              <a:effectLst/>
              <a:latin typeface="Arial" panose="020B0604020202020204" pitchFamily="34" charset="0"/>
            </a:endParaRPr>
          </a:p>
        </p:txBody>
      </p:sp>
      <p:sp>
        <p:nvSpPr>
          <p:cNvPr id="15" name="Rectangle 14">
            <a:extLst>
              <a:ext uri="{FF2B5EF4-FFF2-40B4-BE49-F238E27FC236}">
                <a16:creationId xmlns:a16="http://schemas.microsoft.com/office/drawing/2014/main" id="{E059017A-7FF8-D843-9A64-2C67E5EA6342}"/>
              </a:ext>
            </a:extLst>
          </p:cNvPr>
          <p:cNvSpPr/>
          <p:nvPr/>
        </p:nvSpPr>
        <p:spPr>
          <a:xfrm>
            <a:off x="152400" y="6310162"/>
            <a:ext cx="8991600" cy="430887"/>
          </a:xfrm>
          <a:prstGeom prst="rect">
            <a:avLst/>
          </a:prstGeom>
        </p:spPr>
        <p:txBody>
          <a:bodyPr wrap="square">
            <a:spAutoFit/>
          </a:bodyPr>
          <a:lstStyle/>
          <a:p>
            <a:r>
              <a:rPr lang="en-GB" sz="1100" dirty="0"/>
              <a:t>Zhao, Z. Q., Zheng, P., Xu, S. T., &amp; Wu, X. (2019). Object detection with deep learning: A review. </a:t>
            </a:r>
            <a:r>
              <a:rPr lang="en-GB" sz="1100" i="1" dirty="0"/>
              <a:t>IEEE transactions on neural networks and learning systems</a:t>
            </a:r>
            <a:r>
              <a:rPr lang="en-GB" sz="1100" dirty="0"/>
              <a:t>, </a:t>
            </a:r>
            <a:r>
              <a:rPr lang="en-GB" sz="1100" i="1" dirty="0"/>
              <a:t>30</a:t>
            </a:r>
            <a:r>
              <a:rPr lang="en-GB" sz="1100" dirty="0"/>
              <a:t>(11), 3212-3232.</a:t>
            </a:r>
          </a:p>
        </p:txBody>
      </p:sp>
      <p:sp>
        <p:nvSpPr>
          <p:cNvPr id="16" name="Rectangle 15">
            <a:extLst>
              <a:ext uri="{FF2B5EF4-FFF2-40B4-BE49-F238E27FC236}">
                <a16:creationId xmlns:a16="http://schemas.microsoft.com/office/drawing/2014/main" id="{693E07CA-100F-9D41-981B-4A4B520526FE}"/>
              </a:ext>
            </a:extLst>
          </p:cNvPr>
          <p:cNvSpPr/>
          <p:nvPr/>
        </p:nvSpPr>
        <p:spPr>
          <a:xfrm>
            <a:off x="533400" y="5638800"/>
            <a:ext cx="457200" cy="228600"/>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118394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FD68-73B7-7744-9B86-9D37C69854E2}"/>
              </a:ext>
            </a:extLst>
          </p:cNvPr>
          <p:cNvSpPr>
            <a:spLocks noGrp="1"/>
          </p:cNvSpPr>
          <p:nvPr>
            <p:ph type="title"/>
          </p:nvPr>
        </p:nvSpPr>
        <p:spPr/>
        <p:txBody>
          <a:bodyPr/>
          <a:lstStyle/>
          <a:p>
            <a:r>
              <a:rPr lang="en-GB" dirty="0">
                <a:solidFill>
                  <a:srgbClr val="0070C0"/>
                </a:solidFill>
              </a:rPr>
              <a:t>Comparison on VOC’2012</a:t>
            </a:r>
          </a:p>
        </p:txBody>
      </p:sp>
      <p:pic>
        <p:nvPicPr>
          <p:cNvPr id="12" name="Content Placeholder 11" descr="Table&#10;&#10;Description automatically generated">
            <a:extLst>
              <a:ext uri="{FF2B5EF4-FFF2-40B4-BE49-F238E27FC236}">
                <a16:creationId xmlns:a16="http://schemas.microsoft.com/office/drawing/2014/main" id="{4DAF34AC-AFA9-7042-AF69-5BE09853D9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632"/>
          <a:stretch/>
        </p:blipFill>
        <p:spPr>
          <a:xfrm>
            <a:off x="228600" y="2209800"/>
            <a:ext cx="8843878" cy="3886200"/>
          </a:xfrm>
        </p:spPr>
      </p:pic>
      <p:sp>
        <p:nvSpPr>
          <p:cNvPr id="6" name="Slide Number Placeholder 5">
            <a:extLst>
              <a:ext uri="{FF2B5EF4-FFF2-40B4-BE49-F238E27FC236}">
                <a16:creationId xmlns:a16="http://schemas.microsoft.com/office/drawing/2014/main" id="{DA40D9C6-D982-C941-A279-3DA8D35CFC40}"/>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88</a:t>
            </a:fld>
            <a:endParaRPr lang="en-US" b="1" kern="1200">
              <a:ea typeface="+mn-ea"/>
              <a:cs typeface="+mn-cs"/>
            </a:endParaRPr>
          </a:p>
        </p:txBody>
      </p:sp>
      <p:sp>
        <p:nvSpPr>
          <p:cNvPr id="14" name="Rectangle 13">
            <a:extLst>
              <a:ext uri="{FF2B5EF4-FFF2-40B4-BE49-F238E27FC236}">
                <a16:creationId xmlns:a16="http://schemas.microsoft.com/office/drawing/2014/main" id="{073E1098-72A7-D440-A01A-4E5FDF1912AA}"/>
              </a:ext>
            </a:extLst>
          </p:cNvPr>
          <p:cNvSpPr/>
          <p:nvPr/>
        </p:nvSpPr>
        <p:spPr>
          <a:xfrm>
            <a:off x="152400" y="6310162"/>
            <a:ext cx="8991600" cy="430887"/>
          </a:xfrm>
          <a:prstGeom prst="rect">
            <a:avLst/>
          </a:prstGeom>
        </p:spPr>
        <p:txBody>
          <a:bodyPr wrap="square">
            <a:spAutoFit/>
          </a:bodyPr>
          <a:lstStyle/>
          <a:p>
            <a:r>
              <a:rPr lang="en-GB" sz="1100" dirty="0"/>
              <a:t>Zhao, Z. Q., Zheng, P., Xu, S. T., &amp; Wu, X. (2019). Object detection with deep learning: A review. </a:t>
            </a:r>
            <a:r>
              <a:rPr lang="en-GB" sz="1100" i="1" dirty="0"/>
              <a:t>IEEE transactions on neural networks and learning systems</a:t>
            </a:r>
            <a:r>
              <a:rPr lang="en-GB" sz="1100" dirty="0"/>
              <a:t>, </a:t>
            </a:r>
            <a:r>
              <a:rPr lang="en-GB" sz="1100" i="1" dirty="0"/>
              <a:t>30</a:t>
            </a:r>
            <a:r>
              <a:rPr lang="en-GB" sz="1100" dirty="0"/>
              <a:t>(11), 3212-3232.</a:t>
            </a:r>
          </a:p>
        </p:txBody>
      </p:sp>
      <p:sp>
        <p:nvSpPr>
          <p:cNvPr id="15" name="Rectangle 14">
            <a:extLst>
              <a:ext uri="{FF2B5EF4-FFF2-40B4-BE49-F238E27FC236}">
                <a16:creationId xmlns:a16="http://schemas.microsoft.com/office/drawing/2014/main" id="{DD0B40A0-D77D-4C41-AE61-205C76D46B06}"/>
              </a:ext>
            </a:extLst>
          </p:cNvPr>
          <p:cNvSpPr/>
          <p:nvPr/>
        </p:nvSpPr>
        <p:spPr>
          <a:xfrm>
            <a:off x="266700" y="5486400"/>
            <a:ext cx="1104900" cy="228600"/>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8943774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2015-044D-8740-8884-967739FEBA06}"/>
              </a:ext>
            </a:extLst>
          </p:cNvPr>
          <p:cNvSpPr>
            <a:spLocks noGrp="1"/>
          </p:cNvSpPr>
          <p:nvPr>
            <p:ph type="title"/>
          </p:nvPr>
        </p:nvSpPr>
        <p:spPr/>
        <p:txBody>
          <a:bodyPr/>
          <a:lstStyle/>
          <a:p>
            <a:r>
              <a:rPr lang="en-GB" dirty="0">
                <a:solidFill>
                  <a:srgbClr val="0070C0"/>
                </a:solidFill>
              </a:rPr>
              <a:t>Results on VOC’07 and VOC’12</a:t>
            </a:r>
          </a:p>
        </p:txBody>
      </p:sp>
      <p:sp>
        <p:nvSpPr>
          <p:cNvPr id="3" name="Content Placeholder 2">
            <a:extLst>
              <a:ext uri="{FF2B5EF4-FFF2-40B4-BE49-F238E27FC236}">
                <a16:creationId xmlns:a16="http://schemas.microsoft.com/office/drawing/2014/main" id="{DA14B08C-408E-9042-A61F-F29258C61FD9}"/>
              </a:ext>
            </a:extLst>
          </p:cNvPr>
          <p:cNvSpPr>
            <a:spLocks noGrp="1"/>
          </p:cNvSpPr>
          <p:nvPr>
            <p:ph idx="1"/>
          </p:nvPr>
        </p:nvSpPr>
        <p:spPr/>
        <p:txBody>
          <a:bodyPr>
            <a:normAutofit lnSpcReduction="10000"/>
          </a:bodyPr>
          <a:lstStyle/>
          <a:p>
            <a:pPr marL="0" indent="0">
              <a:buNone/>
            </a:pPr>
            <a:r>
              <a:rPr lang="en-GB" sz="1500" dirty="0"/>
              <a:t>1) If incorporated with a proper way, more </a:t>
            </a:r>
            <a:r>
              <a:rPr lang="en-GB" sz="1500" b="1" dirty="0"/>
              <a:t>powerful backbone CNN models </a:t>
            </a:r>
            <a:r>
              <a:rPr lang="en-GB" sz="1500" dirty="0"/>
              <a:t>can definitely improve the object detection performance (the comparison among R-CNN with </a:t>
            </a:r>
            <a:r>
              <a:rPr lang="en-GB" sz="1500" dirty="0" err="1"/>
              <a:t>AlexNet</a:t>
            </a:r>
            <a:r>
              <a:rPr lang="en-GB" sz="1500" dirty="0"/>
              <a:t> vs R-CNN with VGG16).</a:t>
            </a:r>
          </a:p>
          <a:p>
            <a:pPr marL="0" indent="0">
              <a:buNone/>
            </a:pPr>
            <a:endParaRPr lang="en-GB" sz="1500" dirty="0"/>
          </a:p>
          <a:p>
            <a:pPr marL="0" indent="0">
              <a:buNone/>
            </a:pPr>
            <a:r>
              <a:rPr lang="en-GB" sz="1500" dirty="0"/>
              <a:t>2) With the introduction of the </a:t>
            </a:r>
            <a:r>
              <a:rPr lang="en-GB" sz="1500" b="1" dirty="0"/>
              <a:t>end-to-end multitask architecture </a:t>
            </a:r>
            <a:r>
              <a:rPr lang="en-GB" sz="1500" dirty="0"/>
              <a:t>(FRCN), and RPN (Faster R-CNN), object detection performance is improved gradually and apparently.</a:t>
            </a:r>
          </a:p>
          <a:p>
            <a:pPr marL="0" indent="0">
              <a:buNone/>
            </a:pPr>
            <a:endParaRPr lang="en-GB" sz="1500" dirty="0"/>
          </a:p>
          <a:p>
            <a:pPr marL="0" indent="0">
              <a:buNone/>
            </a:pPr>
            <a:r>
              <a:rPr lang="en-GB" sz="1500" dirty="0"/>
              <a:t>3) Due to a large number of trainable parameters, in order to obtain multilevel robust features, </a:t>
            </a:r>
            <a:r>
              <a:rPr lang="en-GB" sz="1500" b="1" dirty="0"/>
              <a:t>data augmentation is very important </a:t>
            </a:r>
            <a:r>
              <a:rPr lang="en-GB" sz="1500" dirty="0"/>
              <a:t>for deep learning-based models (Faster R-CNN).</a:t>
            </a:r>
          </a:p>
          <a:p>
            <a:pPr marL="0" indent="0">
              <a:buNone/>
            </a:pPr>
            <a:endParaRPr lang="en-GB" sz="1500" dirty="0"/>
          </a:p>
          <a:p>
            <a:pPr marL="0" indent="0">
              <a:buNone/>
            </a:pPr>
            <a:r>
              <a:rPr lang="en-GB" sz="1500" dirty="0"/>
              <a:t>4) Apart from basic models, there are still many other factors affecting object detection performance,</a:t>
            </a:r>
          </a:p>
          <a:p>
            <a:pPr marL="0" indent="0">
              <a:buNone/>
            </a:pPr>
            <a:r>
              <a:rPr lang="en-GB" sz="1500" dirty="0"/>
              <a:t>such as </a:t>
            </a:r>
            <a:r>
              <a:rPr lang="en-GB" sz="1500" b="1" dirty="0"/>
              <a:t>multiscale and multi-region feature extraction, modified classification networks, additional information from other correlated tasks, multiscale representation, and mining of hard negative samples.</a:t>
            </a:r>
          </a:p>
          <a:p>
            <a:pPr marL="0" indent="0">
              <a:buNone/>
            </a:pPr>
            <a:endParaRPr lang="en-GB" sz="1500" dirty="0"/>
          </a:p>
          <a:p>
            <a:pPr marL="0" indent="0">
              <a:buNone/>
            </a:pPr>
            <a:r>
              <a:rPr lang="en-GB" sz="1500" dirty="0"/>
              <a:t>5) As YOLO is </a:t>
            </a:r>
            <a:r>
              <a:rPr lang="en-GB" sz="1500" b="1" dirty="0"/>
              <a:t>not skilled in producing object localizations of high </a:t>
            </a:r>
            <a:r>
              <a:rPr lang="en-GB" sz="1500" b="1" dirty="0" err="1"/>
              <a:t>IoU</a:t>
            </a:r>
            <a:r>
              <a:rPr lang="en-GB" sz="1500" dirty="0"/>
              <a:t>, it obtains a very poor result on VOC 2012. </a:t>
            </a:r>
          </a:p>
          <a:p>
            <a:pPr marL="0" indent="0">
              <a:buNone/>
            </a:pPr>
            <a:r>
              <a:rPr lang="en-GB" sz="1500" dirty="0"/>
              <a:t>	However, with the complementary information from Fast R-CNN (YOLO+FRCN), anchor boxes, BN, and fine-grained features, the localization errors are corrected (YOLOv2).</a:t>
            </a:r>
          </a:p>
          <a:p>
            <a:endParaRPr lang="en-GB" sz="1400" dirty="0"/>
          </a:p>
        </p:txBody>
      </p:sp>
      <p:sp>
        <p:nvSpPr>
          <p:cNvPr id="6" name="Slide Number Placeholder 5">
            <a:extLst>
              <a:ext uri="{FF2B5EF4-FFF2-40B4-BE49-F238E27FC236}">
                <a16:creationId xmlns:a16="http://schemas.microsoft.com/office/drawing/2014/main" id="{17F0EF34-C1D3-D04E-82A5-59A9C65EE2F2}"/>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89</a:t>
            </a:fld>
            <a:endParaRPr lang="en-US" b="1" kern="1200">
              <a:ea typeface="+mn-ea"/>
              <a:cs typeface="+mn-cs"/>
            </a:endParaRPr>
          </a:p>
        </p:txBody>
      </p:sp>
    </p:spTree>
    <p:extLst>
      <p:ext uri="{BB962C8B-B14F-4D97-AF65-F5344CB8AC3E}">
        <p14:creationId xmlns:p14="http://schemas.microsoft.com/office/powerpoint/2010/main" val="105684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Object Detection as Classification</a:t>
            </a:r>
          </a:p>
        </p:txBody>
      </p:sp>
      <p:pic>
        <p:nvPicPr>
          <p:cNvPr id="5" name="Picture 4"/>
          <p:cNvPicPr>
            <a:picLocks noChangeAspect="1"/>
          </p:cNvPicPr>
          <p:nvPr/>
        </p:nvPicPr>
        <p:blipFill rotWithShape="1">
          <a:blip r:embed="rId2"/>
          <a:srcRect l="3073" t="-417" r="5174" b="12348"/>
          <a:stretch/>
        </p:blipFill>
        <p:spPr>
          <a:xfrm>
            <a:off x="978196" y="2218217"/>
            <a:ext cx="4444409" cy="2711303"/>
          </a:xfrm>
          <a:prstGeom prst="rect">
            <a:avLst/>
          </a:prstGeom>
        </p:spPr>
      </p:pic>
      <p:sp>
        <p:nvSpPr>
          <p:cNvPr id="3" name="Rectangle 2"/>
          <p:cNvSpPr/>
          <p:nvPr/>
        </p:nvSpPr>
        <p:spPr>
          <a:xfrm>
            <a:off x="1246207" y="2458249"/>
            <a:ext cx="1035540" cy="369330"/>
          </a:xfrm>
          <a:prstGeom prst="rect">
            <a:avLst/>
          </a:prstGeom>
          <a:noFill/>
          <a:ln w="38100" cap="flat">
            <a:solidFill>
              <a:srgbClr val="00B0F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cxnSp>
        <p:nvCxnSpPr>
          <p:cNvPr id="11" name="Straight Arrow Connector 10"/>
          <p:cNvCxnSpPr>
            <a:cxnSpLocks/>
          </p:cNvCxnSpPr>
          <p:nvPr/>
        </p:nvCxnSpPr>
        <p:spPr>
          <a:xfrm>
            <a:off x="2278120" y="2593583"/>
            <a:ext cx="3554137" cy="0"/>
          </a:xfrm>
          <a:prstGeom prst="straightConnector1">
            <a:avLst/>
          </a:prstGeom>
          <a:noFill/>
          <a:ln w="41275" cap="flat">
            <a:solidFill>
              <a:srgbClr val="00B0F0"/>
            </a:solidFill>
            <a:prstDash val="solid"/>
            <a:bevel/>
            <a:tailEnd type="triangle"/>
          </a:ln>
          <a:effectLst/>
        </p:spPr>
        <p:style>
          <a:lnRef idx="0">
            <a:scrgbClr r="0" g="0" b="0"/>
          </a:lnRef>
          <a:fillRef idx="0">
            <a:scrgbClr r="0" g="0" b="0"/>
          </a:fillRef>
          <a:effectRef idx="0">
            <a:scrgbClr r="0" g="0" b="0"/>
          </a:effectRef>
          <a:fontRef idx="none"/>
        </p:style>
      </p:cxnSp>
      <p:sp>
        <p:nvSpPr>
          <p:cNvPr id="13" name="Trapezoid 12"/>
          <p:cNvSpPr/>
          <p:nvPr/>
        </p:nvSpPr>
        <p:spPr>
          <a:xfrm rot="5400000">
            <a:off x="5702660" y="2408491"/>
            <a:ext cx="822192" cy="397905"/>
          </a:xfrm>
          <a:prstGeom prst="trapezoid">
            <a:avLst/>
          </a:prstGeom>
          <a:solidFill>
            <a:srgbClr val="FFFFFF"/>
          </a:solidFill>
          <a:ln w="25400" cap="flat">
            <a:solidFill>
              <a:srgbClr val="7030A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189" latinLnBrk="1" hangingPunct="0"/>
            <a:endParaRPr lang="en-US" dirty="0">
              <a:solidFill>
                <a:srgbClr val="000000"/>
              </a:solidFill>
              <a:latin typeface="Arial" panose="020B0604020202020204" pitchFamily="34" charset="0"/>
              <a:ea typeface="Calibri"/>
              <a:cs typeface="Arial" panose="020B0604020202020204" pitchFamily="34" charset="0"/>
              <a:sym typeface="Calibri"/>
            </a:endParaRPr>
          </a:p>
        </p:txBody>
      </p:sp>
      <p:sp>
        <p:nvSpPr>
          <p:cNvPr id="14" name="TextBox 13"/>
          <p:cNvSpPr txBox="1"/>
          <p:nvPr/>
        </p:nvSpPr>
        <p:spPr>
          <a:xfrm>
            <a:off x="5865822" y="2408918"/>
            <a:ext cx="59246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7030A0"/>
                </a:solidFill>
                <a:latin typeface="Arial" panose="020B0604020202020204" pitchFamily="34" charset="0"/>
                <a:ea typeface="Calibri"/>
                <a:cs typeface="Arial" panose="020B0604020202020204" pitchFamily="34" charset="0"/>
                <a:sym typeface="Calibri"/>
              </a:rPr>
              <a:t>CNN</a:t>
            </a:r>
          </a:p>
        </p:txBody>
      </p:sp>
      <p:grpSp>
        <p:nvGrpSpPr>
          <p:cNvPr id="9" name="Group 8">
            <a:extLst>
              <a:ext uri="{FF2B5EF4-FFF2-40B4-BE49-F238E27FC236}">
                <a16:creationId xmlns:a16="http://schemas.microsoft.com/office/drawing/2014/main" id="{EFC0A5F6-2E24-F148-AACF-B90BC55E3305}"/>
              </a:ext>
            </a:extLst>
          </p:cNvPr>
          <p:cNvGrpSpPr/>
          <p:nvPr/>
        </p:nvGrpSpPr>
        <p:grpSpPr>
          <a:xfrm>
            <a:off x="6861699" y="2122185"/>
            <a:ext cx="1426029" cy="963021"/>
            <a:chOff x="9959083" y="1671263"/>
            <a:chExt cx="1901372" cy="1284028"/>
          </a:xfrm>
        </p:grpSpPr>
        <p:sp>
          <p:nvSpPr>
            <p:cNvPr id="15" name="TextBox 14"/>
            <p:cNvSpPr txBox="1"/>
            <p:nvPr/>
          </p:nvSpPr>
          <p:spPr>
            <a:xfrm>
              <a:off x="9959083" y="1671263"/>
              <a:ext cx="909648"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deer?</a:t>
              </a:r>
            </a:p>
          </p:txBody>
        </p:sp>
        <p:sp>
          <p:nvSpPr>
            <p:cNvPr id="16" name="TextBox 15"/>
            <p:cNvSpPr txBox="1"/>
            <p:nvPr/>
          </p:nvSpPr>
          <p:spPr>
            <a:xfrm>
              <a:off x="9959083" y="2055191"/>
              <a:ext cx="704464"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cat?</a:t>
              </a:r>
            </a:p>
          </p:txBody>
        </p:sp>
        <p:sp>
          <p:nvSpPr>
            <p:cNvPr id="17" name="TextBox 16"/>
            <p:cNvSpPr txBox="1"/>
            <p:nvPr/>
          </p:nvSpPr>
          <p:spPr>
            <a:xfrm>
              <a:off x="9959083" y="2462851"/>
              <a:ext cx="1901372"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latinLnBrk="1" hangingPunct="0"/>
              <a:r>
                <a:rPr lang="en-US" dirty="0">
                  <a:solidFill>
                    <a:srgbClr val="000000"/>
                  </a:solidFill>
                  <a:latin typeface="Arial" panose="020B0604020202020204" pitchFamily="34" charset="0"/>
                  <a:ea typeface="Calibri"/>
                  <a:cs typeface="Arial" panose="020B0604020202020204" pitchFamily="34" charset="0"/>
                  <a:sym typeface="Calibri"/>
                </a:rPr>
                <a:t>background?</a:t>
              </a:r>
            </a:p>
          </p:txBody>
        </p:sp>
      </p:grpSp>
      <p:cxnSp>
        <p:nvCxnSpPr>
          <p:cNvPr id="19" name="Straight Arrow Connector 18"/>
          <p:cNvCxnSpPr>
            <a:cxnSpLocks/>
          </p:cNvCxnSpPr>
          <p:nvPr/>
        </p:nvCxnSpPr>
        <p:spPr>
          <a:xfrm flipV="1">
            <a:off x="6394750" y="2603696"/>
            <a:ext cx="404978" cy="3553"/>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394933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35A0-B778-6C46-9252-E77EEA917B3E}"/>
              </a:ext>
            </a:extLst>
          </p:cNvPr>
          <p:cNvSpPr>
            <a:spLocks noGrp="1"/>
          </p:cNvSpPr>
          <p:nvPr>
            <p:ph type="title"/>
          </p:nvPr>
        </p:nvSpPr>
        <p:spPr/>
        <p:txBody>
          <a:bodyPr/>
          <a:lstStyle/>
          <a:p>
            <a:r>
              <a:rPr lang="en-GB" dirty="0">
                <a:solidFill>
                  <a:srgbClr val="0070C0"/>
                </a:solidFill>
              </a:rPr>
              <a:t>Comparison on Microsoft COCO</a:t>
            </a:r>
          </a:p>
        </p:txBody>
      </p:sp>
      <p:sp>
        <p:nvSpPr>
          <p:cNvPr id="3" name="Content Placeholder 2">
            <a:extLst>
              <a:ext uri="{FF2B5EF4-FFF2-40B4-BE49-F238E27FC236}">
                <a16:creationId xmlns:a16="http://schemas.microsoft.com/office/drawing/2014/main" id="{DCB19CCA-2B1B-1549-9980-4FA159B61B50}"/>
              </a:ext>
            </a:extLst>
          </p:cNvPr>
          <p:cNvSpPr>
            <a:spLocks noGrp="1"/>
          </p:cNvSpPr>
          <p:nvPr>
            <p:ph idx="1"/>
          </p:nvPr>
        </p:nvSpPr>
        <p:spPr>
          <a:xfrm>
            <a:off x="457200" y="1473200"/>
            <a:ext cx="8229600" cy="4876800"/>
          </a:xfrm>
        </p:spPr>
        <p:txBody>
          <a:bodyPr>
            <a:normAutofit/>
          </a:bodyPr>
          <a:lstStyle/>
          <a:p>
            <a:r>
              <a:rPr lang="en-GB" sz="2000" dirty="0"/>
              <a:t> </a:t>
            </a:r>
            <a:r>
              <a:rPr lang="en-GB" sz="1600" dirty="0"/>
              <a:t>Microsoft COCO is composed of 300 000 fully segmented images, in which each image has an average of 7 object instances from a total of 80 categories.</a:t>
            </a:r>
          </a:p>
          <a:p>
            <a:r>
              <a:rPr lang="en-GB" sz="1600" dirty="0"/>
              <a:t>As there are a lot of less iconic objects with a broad range of scales and a stricter requirement on object localization, this data set is more challenging than PASCAL 2012. </a:t>
            </a:r>
          </a:p>
          <a:p>
            <a:r>
              <a:rPr lang="en-GB" sz="1600" dirty="0"/>
              <a:t>Object detection performance is evaluated by AP computed under different degrees of </a:t>
            </a:r>
            <a:r>
              <a:rPr lang="en-GB" sz="1600" dirty="0" err="1"/>
              <a:t>IoUs</a:t>
            </a:r>
            <a:r>
              <a:rPr lang="en-GB" sz="1600" dirty="0"/>
              <a:t> and on different object sizes.</a:t>
            </a:r>
          </a:p>
          <a:p>
            <a:endParaRPr lang="en-GB" sz="2000" dirty="0"/>
          </a:p>
        </p:txBody>
      </p:sp>
      <p:sp>
        <p:nvSpPr>
          <p:cNvPr id="6" name="Slide Number Placeholder 5">
            <a:extLst>
              <a:ext uri="{FF2B5EF4-FFF2-40B4-BE49-F238E27FC236}">
                <a16:creationId xmlns:a16="http://schemas.microsoft.com/office/drawing/2014/main" id="{E33184A8-77C2-BC44-9A8C-CD07DD2FE5AB}"/>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90</a:t>
            </a:fld>
            <a:endParaRPr lang="en-US" b="1" kern="1200">
              <a:ea typeface="+mn-ea"/>
              <a:cs typeface="+mn-cs"/>
            </a:endParaRPr>
          </a:p>
        </p:txBody>
      </p:sp>
      <p:pic>
        <p:nvPicPr>
          <p:cNvPr id="8" name="Picture 7" descr="Table&#10;&#10;Description automatically generated">
            <a:extLst>
              <a:ext uri="{FF2B5EF4-FFF2-40B4-BE49-F238E27FC236}">
                <a16:creationId xmlns:a16="http://schemas.microsoft.com/office/drawing/2014/main" id="{0CC94769-0E34-F746-B17B-315D983F7ED1}"/>
              </a:ext>
            </a:extLst>
          </p:cNvPr>
          <p:cNvPicPr>
            <a:picLocks noChangeAspect="1"/>
          </p:cNvPicPr>
          <p:nvPr/>
        </p:nvPicPr>
        <p:blipFill rotWithShape="1">
          <a:blip r:embed="rId2">
            <a:extLst>
              <a:ext uri="{28A0092B-C50C-407E-A947-70E740481C1C}">
                <a14:useLocalDpi xmlns:a14="http://schemas.microsoft.com/office/drawing/2010/main" val="0"/>
              </a:ext>
            </a:extLst>
          </a:blip>
          <a:srcRect t="5889"/>
          <a:stretch/>
        </p:blipFill>
        <p:spPr>
          <a:xfrm>
            <a:off x="533400" y="3429000"/>
            <a:ext cx="7620000" cy="3410712"/>
          </a:xfrm>
          <a:prstGeom prst="rect">
            <a:avLst/>
          </a:prstGeom>
        </p:spPr>
      </p:pic>
      <p:sp>
        <p:nvSpPr>
          <p:cNvPr id="9" name="Rectangle 8">
            <a:extLst>
              <a:ext uri="{FF2B5EF4-FFF2-40B4-BE49-F238E27FC236}">
                <a16:creationId xmlns:a16="http://schemas.microsoft.com/office/drawing/2014/main" id="{808F5D99-F76B-D04C-B24F-233B651B04A9}"/>
              </a:ext>
            </a:extLst>
          </p:cNvPr>
          <p:cNvSpPr/>
          <p:nvPr/>
        </p:nvSpPr>
        <p:spPr>
          <a:xfrm>
            <a:off x="685800" y="6096000"/>
            <a:ext cx="838200" cy="228600"/>
          </a:xfrm>
          <a:prstGeom prst="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561948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5630-B032-3346-B5E2-19B584ED4611}"/>
              </a:ext>
            </a:extLst>
          </p:cNvPr>
          <p:cNvSpPr>
            <a:spLocks noGrp="1"/>
          </p:cNvSpPr>
          <p:nvPr>
            <p:ph type="title"/>
          </p:nvPr>
        </p:nvSpPr>
        <p:spPr/>
        <p:txBody>
          <a:bodyPr/>
          <a:lstStyle/>
          <a:p>
            <a:r>
              <a:rPr lang="en-GB" dirty="0">
                <a:solidFill>
                  <a:srgbClr val="0070C0"/>
                </a:solidFill>
              </a:rPr>
              <a:t>Conclusions </a:t>
            </a:r>
          </a:p>
        </p:txBody>
      </p:sp>
      <p:sp>
        <p:nvSpPr>
          <p:cNvPr id="7" name="Content Placeholder 6">
            <a:extLst>
              <a:ext uri="{FF2B5EF4-FFF2-40B4-BE49-F238E27FC236}">
                <a16:creationId xmlns:a16="http://schemas.microsoft.com/office/drawing/2014/main" id="{E0910BAE-7008-CF41-B783-9CEA8C5A06AB}"/>
              </a:ext>
            </a:extLst>
          </p:cNvPr>
          <p:cNvSpPr>
            <a:spLocks noGrp="1"/>
          </p:cNvSpPr>
          <p:nvPr>
            <p:ph idx="1"/>
          </p:nvPr>
        </p:nvSpPr>
        <p:spPr>
          <a:xfrm>
            <a:off x="457200" y="1447800"/>
            <a:ext cx="8229600" cy="4401205"/>
          </a:xfrm>
          <a:prstGeom prst="rect">
            <a:avLst/>
          </a:prstGeom>
        </p:spPr>
        <p:txBody>
          <a:bodyPr wrap="square">
            <a:spAutoFit/>
          </a:bodyPr>
          <a:lstStyle/>
          <a:p>
            <a:pPr marL="0" indent="0">
              <a:buNone/>
            </a:pPr>
            <a:r>
              <a:rPr lang="en-GB" sz="1400" dirty="0"/>
              <a:t>1) By computing </a:t>
            </a:r>
            <a:r>
              <a:rPr lang="en-GB" sz="1400" b="1" dirty="0"/>
              <a:t>CNN features on shared feature </a:t>
            </a:r>
            <a:r>
              <a:rPr lang="en-GB" sz="1400" dirty="0"/>
              <a:t>maps, test consumption is reduced largely. </a:t>
            </a:r>
          </a:p>
          <a:p>
            <a:pPr>
              <a:buFontTx/>
              <a:buChar char="-"/>
            </a:pPr>
            <a:r>
              <a:rPr lang="en-GB" sz="1400" dirty="0"/>
              <a:t>Test time is further reduced with the unified multitask learning (FRCN) and removal of additional region proposal generation stage (Faster R-CNN). </a:t>
            </a:r>
          </a:p>
          <a:p>
            <a:pPr>
              <a:buFontTx/>
              <a:buChar char="-"/>
            </a:pPr>
            <a:endParaRPr lang="en-GB" sz="1400" dirty="0"/>
          </a:p>
          <a:p>
            <a:pPr marL="0" indent="0">
              <a:buNone/>
            </a:pPr>
            <a:r>
              <a:rPr lang="en-GB" sz="1400" dirty="0"/>
              <a:t>2) It takes </a:t>
            </a:r>
            <a:r>
              <a:rPr lang="en-GB" sz="1400" b="1" dirty="0"/>
              <a:t>additional test time to extract multiscale </a:t>
            </a:r>
            <a:r>
              <a:rPr lang="en-GB" sz="1400" dirty="0"/>
              <a:t>features and contextual information (Mask-RCNN).</a:t>
            </a:r>
          </a:p>
          <a:p>
            <a:pPr marL="0" indent="0">
              <a:buNone/>
            </a:pPr>
            <a:endParaRPr lang="en-GB" sz="1400" dirty="0"/>
          </a:p>
          <a:p>
            <a:pPr marL="0" indent="0">
              <a:buNone/>
            </a:pPr>
            <a:r>
              <a:rPr lang="en-GB" sz="1400" dirty="0"/>
              <a:t>3) It takes </a:t>
            </a:r>
            <a:r>
              <a:rPr lang="en-GB" sz="1400" b="1" dirty="0"/>
              <a:t>more time to train a more complex and deeper </a:t>
            </a:r>
            <a:r>
              <a:rPr lang="en-GB" sz="1400" dirty="0"/>
              <a:t>network (ResNet101 against VGG16) and this time consumption can be reduced by adding as many layers into shared fully convolutional layers as possible (FRCN).</a:t>
            </a:r>
          </a:p>
          <a:p>
            <a:pPr marL="0" indent="0">
              <a:buNone/>
            </a:pPr>
            <a:endParaRPr lang="en-GB" sz="1400" dirty="0">
              <a:effectLst/>
            </a:endParaRPr>
          </a:p>
          <a:p>
            <a:pPr marL="0" indent="0">
              <a:buNone/>
            </a:pPr>
            <a:r>
              <a:rPr lang="en-GB" sz="1400" dirty="0"/>
              <a:t>4) Regression-based models can usually be </a:t>
            </a:r>
            <a:r>
              <a:rPr lang="en-GB" sz="1400" b="1" dirty="0"/>
              <a:t>processed in real time </a:t>
            </a:r>
            <a:r>
              <a:rPr lang="en-GB" sz="1400" dirty="0"/>
              <a:t>at the cost of a drop in accuracy compared with region proposal-based models. </a:t>
            </a:r>
          </a:p>
          <a:p>
            <a:pPr>
              <a:buFontTx/>
              <a:buChar char="-"/>
            </a:pPr>
            <a:r>
              <a:rPr lang="en-GB" sz="1400" dirty="0"/>
              <a:t>Also, region proposal-based models can be modified into real-time systems with the introduction of other tricks, such as Batch-Normalisation and residual connections.</a:t>
            </a:r>
          </a:p>
          <a:p>
            <a:pPr marL="0" indent="0">
              <a:buNone/>
            </a:pPr>
            <a:endParaRPr lang="en-GB" sz="1400" dirty="0">
              <a:effectLst/>
            </a:endParaRPr>
          </a:p>
          <a:p>
            <a:pPr marL="0" indent="0">
              <a:buNone/>
            </a:pPr>
            <a:r>
              <a:rPr lang="en-GB" sz="1400" dirty="0"/>
              <a:t>5) Thanks to the usage of </a:t>
            </a:r>
            <a:r>
              <a:rPr lang="en-GB" sz="1400" b="1" dirty="0"/>
              <a:t>transformers</a:t>
            </a:r>
            <a:r>
              <a:rPr lang="en-GB" sz="1400" dirty="0"/>
              <a:t>, DETR has a simpler architecture and does not need post-processing on the outputs.  </a:t>
            </a:r>
          </a:p>
        </p:txBody>
      </p:sp>
      <p:sp>
        <p:nvSpPr>
          <p:cNvPr id="6" name="Slide Number Placeholder 5">
            <a:extLst>
              <a:ext uri="{FF2B5EF4-FFF2-40B4-BE49-F238E27FC236}">
                <a16:creationId xmlns:a16="http://schemas.microsoft.com/office/drawing/2014/main" id="{666BC032-BF41-9F4C-A4FF-E39027C7BBC7}"/>
              </a:ext>
            </a:extLst>
          </p:cNvPr>
          <p:cNvSpPr>
            <a:spLocks noGrp="1"/>
          </p:cNvSpPr>
          <p:nvPr>
            <p:ph type="sldNum" sz="quarter" idx="12"/>
          </p:nvPr>
        </p:nvSpPr>
        <p:spPr/>
        <p:txBody>
          <a:bodyPr/>
          <a:lstStyle/>
          <a:p>
            <a:pPr rtl="0" fontAlgn="base">
              <a:spcBef>
                <a:spcPct val="0"/>
              </a:spcBef>
              <a:spcAft>
                <a:spcPct val="0"/>
              </a:spcAft>
              <a:defRPr/>
            </a:pPr>
            <a:fld id="{024DD98D-F03C-4209-9EA0-AF6F50C42271}" type="slidenum">
              <a:rPr lang="en-US" b="1" kern="1200" smtClean="0">
                <a:ea typeface="+mn-ea"/>
                <a:cs typeface="+mn-cs"/>
              </a:rPr>
              <a:pPr rtl="0" fontAlgn="base">
                <a:spcBef>
                  <a:spcPct val="0"/>
                </a:spcBef>
                <a:spcAft>
                  <a:spcPct val="0"/>
                </a:spcAft>
                <a:defRPr/>
              </a:pPr>
              <a:t>91</a:t>
            </a:fld>
            <a:endParaRPr lang="en-US" b="1" kern="1200">
              <a:ea typeface="+mn-ea"/>
              <a:cs typeface="+mn-cs"/>
            </a:endParaRPr>
          </a:p>
        </p:txBody>
      </p:sp>
      <p:pic>
        <p:nvPicPr>
          <p:cNvPr id="4" name="Imagen 3" descr="Icono&#10;&#10;Descripción generada automáticamente">
            <a:extLst>
              <a:ext uri="{FF2B5EF4-FFF2-40B4-BE49-F238E27FC236}">
                <a16:creationId xmlns:a16="http://schemas.microsoft.com/office/drawing/2014/main" id="{DFFBB741-727C-F24A-AFAB-B8D0906EE2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660" y="6158703"/>
            <a:ext cx="381340" cy="381340"/>
          </a:xfrm>
          <a:prstGeom prst="rect">
            <a:avLst/>
          </a:prstGeom>
        </p:spPr>
      </p:pic>
      <p:sp>
        <p:nvSpPr>
          <p:cNvPr id="5" name="CuadroTexto 4">
            <a:extLst>
              <a:ext uri="{FF2B5EF4-FFF2-40B4-BE49-F238E27FC236}">
                <a16:creationId xmlns:a16="http://schemas.microsoft.com/office/drawing/2014/main" id="{011233BF-51AE-F41B-F0BC-F0A5479FB8DA}"/>
              </a:ext>
            </a:extLst>
          </p:cNvPr>
          <p:cNvSpPr txBox="1"/>
          <p:nvPr/>
        </p:nvSpPr>
        <p:spPr>
          <a:xfrm>
            <a:off x="1143000" y="6133930"/>
            <a:ext cx="6933860" cy="430887"/>
          </a:xfrm>
          <a:prstGeom prst="rect">
            <a:avLst/>
          </a:prstGeom>
          <a:noFill/>
        </p:spPr>
        <p:txBody>
          <a:bodyPr wrap="square" rtlCol="0">
            <a:spAutoFit/>
          </a:bodyPr>
          <a:lstStyle/>
          <a:p>
            <a:r>
              <a:rPr lang="en-US" sz="1100" dirty="0" err="1"/>
              <a:t>Carion</a:t>
            </a:r>
            <a:r>
              <a:rPr lang="en-US" sz="1100" dirty="0"/>
              <a:t>, Nicolas, et al. "End-to-end object detection with transformers." </a:t>
            </a:r>
            <a:r>
              <a:rPr lang="en-US" sz="1100" i="1" dirty="0"/>
              <a:t>European conference on computer vision</a:t>
            </a:r>
            <a:r>
              <a:rPr lang="en-US" sz="1100" dirty="0"/>
              <a:t>. Cham: Springer International Publishing, 2020</a:t>
            </a:r>
            <a:endParaRPr lang="en-GB" sz="1100" dirty="0"/>
          </a:p>
        </p:txBody>
      </p:sp>
    </p:spTree>
    <p:extLst>
      <p:ext uri="{BB962C8B-B14F-4D97-AF65-F5344CB8AC3E}">
        <p14:creationId xmlns:p14="http://schemas.microsoft.com/office/powerpoint/2010/main" val="4263970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Claridad">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6251</TotalTime>
  <Words>6453</Words>
  <Application>Microsoft Office PowerPoint</Application>
  <PresentationFormat>Presentación en pantalla (4:3)</PresentationFormat>
  <Paragraphs>677</Paragraphs>
  <Slides>91</Slides>
  <Notes>43</Notes>
  <HiddenSlides>3</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91</vt:i4>
      </vt:variant>
    </vt:vector>
  </HeadingPairs>
  <TitlesOfParts>
    <vt:vector size="96" baseType="lpstr">
      <vt:lpstr>Arial</vt:lpstr>
      <vt:lpstr>Arial</vt:lpstr>
      <vt:lpstr>Calibri</vt:lpstr>
      <vt:lpstr>Helvetica Neue</vt:lpstr>
      <vt:lpstr>Claridad</vt:lpstr>
      <vt:lpstr>Computational vision:  object detection</vt:lpstr>
      <vt:lpstr>CVPR’2019 vs 2022</vt:lpstr>
      <vt:lpstr>The concept of Object detection</vt:lpstr>
      <vt:lpstr>Object Detection</vt:lpstr>
      <vt:lpstr>Object Detection</vt:lpstr>
      <vt:lpstr>Object Detection</vt:lpstr>
      <vt:lpstr>Object Detection</vt:lpstr>
      <vt:lpstr>Object Detection as Classification</vt:lpstr>
      <vt:lpstr>Object Detection as Classification</vt:lpstr>
      <vt:lpstr>Object Detection as Classification</vt:lpstr>
      <vt:lpstr>Object Detection as Classification with Sliding Window</vt:lpstr>
      <vt:lpstr>Object Detection as Classification with Box Proposals</vt:lpstr>
      <vt:lpstr>Object detection circa 2007</vt:lpstr>
      <vt:lpstr>Object detection today is based on Deep learning</vt:lpstr>
      <vt:lpstr>Datasets for Object detection</vt:lpstr>
      <vt:lpstr>Datasets for Object detection (2014)</vt:lpstr>
      <vt:lpstr>MS COCO</vt:lpstr>
      <vt:lpstr>Paperswithcode</vt:lpstr>
      <vt:lpstr>2014: R-CNN - An Early Application of CNNs to Object Detection </vt:lpstr>
      <vt:lpstr>2014: R-CNN - An Early Application of CNNs to Object Detection </vt:lpstr>
      <vt:lpstr>Presentación de PowerPoint</vt:lpstr>
      <vt:lpstr>2014: R-CNN - An Early Application of CNNs to Object Detection </vt:lpstr>
      <vt:lpstr>Presentación de PowerPoint</vt:lpstr>
      <vt:lpstr>Presentación de PowerPoint</vt:lpstr>
      <vt:lpstr>Presentación de PowerPoint</vt:lpstr>
      <vt:lpstr>R-CNN: First module - Region proposal: selective search</vt:lpstr>
      <vt:lpstr>Presentación de PowerPoint</vt:lpstr>
      <vt:lpstr>R-CNN: Object proposal transformations</vt:lpstr>
      <vt:lpstr>R-CNN:  Third module – Feature classification/detection</vt:lpstr>
      <vt:lpstr>R-CNN: Third module – Feature classification/detection</vt:lpstr>
      <vt:lpstr>R-CNN - An Early Application of CNNs to Object Detection (2014) </vt:lpstr>
      <vt:lpstr>How  to validate it? What is the mean Average Precision (mAP)?</vt:lpstr>
      <vt:lpstr>How  to validate it? What is the mean Average Precision (mAP)?</vt:lpstr>
      <vt:lpstr>What is the mAP?</vt:lpstr>
      <vt:lpstr>What is the mAP?</vt:lpstr>
      <vt:lpstr>Presentación de PowerPoint</vt:lpstr>
      <vt:lpstr>2015: Fast R-CNN - Speeding up and Simplifying R-CNN </vt:lpstr>
      <vt:lpstr>Presentación de PowerPoint</vt:lpstr>
      <vt:lpstr>2015: Fast R-CNN - Speeding up and Simplifying R-CNN </vt:lpstr>
      <vt:lpstr>Fast-RCNN</vt:lpstr>
      <vt:lpstr>Fast-RCNN</vt:lpstr>
      <vt:lpstr>OUTPUTS</vt:lpstr>
      <vt:lpstr>OUTPUTS</vt:lpstr>
      <vt:lpstr>RoI pooling layer</vt:lpstr>
      <vt:lpstr>Multi-task loss</vt:lpstr>
      <vt:lpstr>Fast-RCNN</vt:lpstr>
      <vt:lpstr>RCNN vs Fast-RCNN</vt:lpstr>
      <vt:lpstr>Presentación de PowerPoint</vt:lpstr>
      <vt:lpstr>2016: Faster R-CNN - Speeding Up Region Proposal </vt:lpstr>
      <vt:lpstr>Most influential Google Scholar papers 2020</vt:lpstr>
      <vt:lpstr>Faster-RCNN</vt:lpstr>
      <vt:lpstr>2016: Faster R-CNN - Speeding Up Region Proposal </vt:lpstr>
      <vt:lpstr>Presentación de PowerPoint</vt:lpstr>
      <vt:lpstr>Presentación de PowerPoint</vt:lpstr>
      <vt:lpstr>Faster-RCNN</vt:lpstr>
      <vt:lpstr>Faster-RCNN</vt:lpstr>
      <vt:lpstr>Faster-RCNN</vt:lpstr>
      <vt:lpstr>RPN Loss function</vt:lpstr>
      <vt:lpstr>Global training</vt:lpstr>
      <vt:lpstr>RCNN vs Fast-RCNN</vt:lpstr>
      <vt:lpstr>Presentación de PowerPoint</vt:lpstr>
      <vt:lpstr>Comparison</vt:lpstr>
      <vt:lpstr>Object detection with YOLO</vt:lpstr>
      <vt:lpstr>YOLO- You Only Look Once</vt:lpstr>
      <vt:lpstr>YOLO- You Only Look Once</vt:lpstr>
      <vt:lpstr>2016: Yolo – you only look once</vt:lpstr>
      <vt:lpstr>2016: Yolo – you only look once</vt:lpstr>
      <vt:lpstr>Unified detection</vt:lpstr>
      <vt:lpstr>Unified detection</vt:lpstr>
      <vt:lpstr>Presentación de PowerPoint</vt:lpstr>
      <vt:lpstr>Net design and training/problems</vt:lpstr>
      <vt:lpstr>Net design and training/problems</vt:lpstr>
      <vt:lpstr>2016: Yolo – you only look once</vt:lpstr>
      <vt:lpstr>Presentación de PowerPoint</vt:lpstr>
      <vt:lpstr>Real-Time Detection In The Wild</vt:lpstr>
      <vt:lpstr>2017: yolov2 -YOLO9000: Better,  Faster, Stronger </vt:lpstr>
      <vt:lpstr>Many more versions…</vt:lpstr>
      <vt:lpstr>Most influential Googgle scholar papers 2021</vt:lpstr>
      <vt:lpstr>SSD: Single Shot Detector</vt:lpstr>
      <vt:lpstr>2016: Single Shot Multibox detector</vt:lpstr>
      <vt:lpstr>Multi-scale feature maps for detection</vt:lpstr>
      <vt:lpstr>Multi-scale feature maps for detection</vt:lpstr>
      <vt:lpstr>Matching strategy</vt:lpstr>
      <vt:lpstr>Matching strategy</vt:lpstr>
      <vt:lpstr>Hard Negative Mining in Object Detection</vt:lpstr>
      <vt:lpstr>Cons</vt:lpstr>
      <vt:lpstr>Presentación de PowerPoint</vt:lpstr>
      <vt:lpstr>Comparison on VOC’2012</vt:lpstr>
      <vt:lpstr>Results on VOC’07 and VOC’12</vt:lpstr>
      <vt:lpstr>Comparison on Microsoft COCO</vt:lpstr>
      <vt:lpstr>Conclusions </vt:lpstr>
    </vt:vector>
  </TitlesOfParts>
  <Company>UTCS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Filters for features</dc:title>
  <dc:creator>Kristen Grauman</dc:creator>
  <cp:lastModifiedBy>Jesús Molina Rodríguez de Vera</cp:lastModifiedBy>
  <cp:revision>352</cp:revision>
  <cp:lastPrinted>2017-10-02T15:21:49Z</cp:lastPrinted>
  <dcterms:created xsi:type="dcterms:W3CDTF">2009-09-01T18:20:06Z</dcterms:created>
  <dcterms:modified xsi:type="dcterms:W3CDTF">2023-11-28T09:43:21Z</dcterms:modified>
</cp:coreProperties>
</file>